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22"/>
  </p:notesMasterIdLst>
  <p:sldIdLst>
    <p:sldId id="256" r:id="rId2"/>
    <p:sldId id="257" r:id="rId3"/>
    <p:sldId id="260" r:id="rId4"/>
    <p:sldId id="258" r:id="rId5"/>
    <p:sldId id="259" r:id="rId6"/>
    <p:sldId id="271" r:id="rId7"/>
    <p:sldId id="277" r:id="rId8"/>
    <p:sldId id="263" r:id="rId9"/>
    <p:sldId id="264" r:id="rId10"/>
    <p:sldId id="265" r:id="rId11"/>
    <p:sldId id="266" r:id="rId12"/>
    <p:sldId id="267" r:id="rId13"/>
    <p:sldId id="268" r:id="rId14"/>
    <p:sldId id="272" r:id="rId15"/>
    <p:sldId id="276" r:id="rId16"/>
    <p:sldId id="269" r:id="rId17"/>
    <p:sldId id="270" r:id="rId18"/>
    <p:sldId id="275" r:id="rId19"/>
    <p:sldId id="274" r:id="rId20"/>
    <p:sldId id="262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0" y="3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103" d="100"/>
          <a:sy n="103" d="100"/>
        </p:scale>
        <p:origin x="350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AFB45E-9405-4B6D-AC52-4881D11C0F3A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5692DB-5C2D-4323-878C-37493D1C8E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907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This talk is aimed at individuals and small businesses who are distributing open source software and may have questions about license compliance – what do you need to do, what tools are available, what are the best practices?</a:t>
            </a:r>
          </a:p>
          <a:p>
            <a:endParaRPr lang="en-GB" dirty="0"/>
          </a:p>
          <a:p>
            <a:r>
              <a:rPr lang="en-GB" dirty="0"/>
              <a:t>And when I talk about distribution, examples would be selling a physical product which contains open source software installed onto a device or it could be providing a free download of a Linux SD card image for Raspberry Pi or similar hardware. Basically any action where you provide someone else with some open source software.</a:t>
            </a:r>
          </a:p>
          <a:p>
            <a:endParaRPr lang="en-GB" dirty="0"/>
          </a:p>
          <a:p>
            <a:r>
              <a:rPr lang="en-GB" dirty="0"/>
              <a:t>So that’s a brief intro for the talk, I also want to give you a brief bit of info about me…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5692DB-5C2D-4323-878C-37493D1C8E2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3393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5692DB-5C2D-4323-878C-37493D1C8E2D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56047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5692DB-5C2D-4323-878C-37493D1C8E2D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4408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5692DB-5C2D-4323-878C-37493D1C8E2D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89043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5692DB-5C2D-4323-878C-37493D1C8E2D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1969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5692DB-5C2D-4323-878C-37493D1C8E2D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94219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5692DB-5C2D-4323-878C-37493D1C8E2D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243079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5692DB-5C2D-4323-878C-37493D1C8E2D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81515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5692DB-5C2D-4323-878C-37493D1C8E2D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637090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5692DB-5C2D-4323-878C-37493D1C8E2D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2598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5692DB-5C2D-4323-878C-37493D1C8E2D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09847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5692DB-5C2D-4323-878C-37493D1C8E2D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21173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5692DB-5C2D-4323-878C-37493D1C8E2D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24494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Stop 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5692DB-5C2D-4323-878C-37493D1C8E2D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48302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5692DB-5C2D-4323-878C-37493D1C8E2D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98542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5692DB-5C2D-4323-878C-37493D1C8E2D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87647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5692DB-5C2D-4323-878C-37493D1C8E2D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42488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5692DB-5C2D-4323-878C-37493D1C8E2D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1501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5692DB-5C2D-4323-878C-37493D1C8E2D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97888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64E4B-B862-42BE-8A79-5071D8CFA4FD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A286E-DCC9-464B-96A2-6E3CDFBDF1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018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64E4B-B862-42BE-8A79-5071D8CFA4FD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A286E-DCC9-464B-96A2-6E3CDFBDF1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4697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64E4B-B862-42BE-8A79-5071D8CFA4FD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A286E-DCC9-464B-96A2-6E3CDFBDF10E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255132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64E4B-B862-42BE-8A79-5071D8CFA4FD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A286E-DCC9-464B-96A2-6E3CDFBDF1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02904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64E4B-B862-42BE-8A79-5071D8CFA4FD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A286E-DCC9-464B-96A2-6E3CDFBDF10E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576992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64E4B-B862-42BE-8A79-5071D8CFA4FD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A286E-DCC9-464B-96A2-6E3CDFBDF1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14908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64E4B-B862-42BE-8A79-5071D8CFA4FD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A286E-DCC9-464B-96A2-6E3CDFBDF1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83865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64E4B-B862-42BE-8A79-5071D8CFA4FD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A286E-DCC9-464B-96A2-6E3CDFBDF1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6538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64E4B-B862-42BE-8A79-5071D8CFA4FD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A286E-DCC9-464B-96A2-6E3CDFBDF1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4920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64E4B-B862-42BE-8A79-5071D8CFA4FD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A286E-DCC9-464B-96A2-6E3CDFBDF1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65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64E4B-B862-42BE-8A79-5071D8CFA4FD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A286E-DCC9-464B-96A2-6E3CDFBDF1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290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64E4B-B862-42BE-8A79-5071D8CFA4FD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A286E-DCC9-464B-96A2-6E3CDFBDF1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5065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64E4B-B862-42BE-8A79-5071D8CFA4FD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A286E-DCC9-464B-96A2-6E3CDFBDF1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252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64E4B-B862-42BE-8A79-5071D8CFA4FD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A286E-DCC9-464B-96A2-6E3CDFBDF1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7815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64E4B-B862-42BE-8A79-5071D8CFA4FD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A286E-DCC9-464B-96A2-6E3CDFBDF1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3078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64E4B-B862-42BE-8A79-5071D8CFA4FD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A286E-DCC9-464B-96A2-6E3CDFBDF1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5859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64E4B-B862-42BE-8A79-5071D8CFA4FD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EFA286E-DCC9-464B-96A2-6E3CDFBDF1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36614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loudflare.com/en-gb/bandwidth-alliance/backblaze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reuse.software/" TargetMode="External"/><Relationship Id="rId7" Type="http://schemas.openxmlformats.org/officeDocument/2006/relationships/hyperlink" Target="https://www.fossology.org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oftwareheritage.org/" TargetMode="External"/><Relationship Id="rId5" Type="http://schemas.openxmlformats.org/officeDocument/2006/relationships/hyperlink" Target="https://github.com/oss-review-toolkit/ort" TargetMode="External"/><Relationship Id="rId4" Type="http://schemas.openxmlformats.org/officeDocument/2006/relationships/hyperlink" Target="https://www.openchainproject.org/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onsulko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pbarker@konsulko.co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channel/UCvnVQTiuS9-1dxZI-SJGBRA" TargetMode="External"/><Relationship Id="rId5" Type="http://schemas.openxmlformats.org/officeDocument/2006/relationships/hyperlink" Target="https://twitter.com/pbarker_dev" TargetMode="External"/><Relationship Id="rId4" Type="http://schemas.openxmlformats.org/officeDocument/2006/relationships/hyperlink" Target="https://pbarker.dev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87D03-330A-4956-B063-C5933BECF6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1065402"/>
            <a:ext cx="7766936" cy="2985434"/>
          </a:xfrm>
        </p:spPr>
        <p:txBody>
          <a:bodyPr/>
          <a:lstStyle/>
          <a:p>
            <a:pPr algn="ctr"/>
            <a:r>
              <a:rPr lang="en-US" dirty="0"/>
              <a:t>Embedded Linux License Compliance for Hackers &amp; Makers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DACED8-3606-40A2-953C-972B838ADF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529006"/>
            <a:ext cx="7766936" cy="2098440"/>
          </a:xfrm>
        </p:spPr>
        <p:txBody>
          <a:bodyPr/>
          <a:lstStyle/>
          <a:p>
            <a:pPr algn="ctr"/>
            <a:r>
              <a:rPr lang="en-GB" dirty="0"/>
              <a:t>Paul Barker</a:t>
            </a:r>
          </a:p>
          <a:p>
            <a:pPr algn="ctr"/>
            <a:r>
              <a:rPr lang="en-GB" dirty="0" err="1"/>
              <a:t>Konsulko</a:t>
            </a:r>
            <a:r>
              <a:rPr lang="en-GB" dirty="0"/>
              <a:t> Group</a:t>
            </a:r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r>
              <a:rPr lang="en-GB" dirty="0"/>
              <a:t>FOSDEM 2021</a:t>
            </a:r>
          </a:p>
        </p:txBody>
      </p:sp>
    </p:spTree>
    <p:extLst>
      <p:ext uri="{BB962C8B-B14F-4D97-AF65-F5344CB8AC3E}">
        <p14:creationId xmlns:p14="http://schemas.microsoft.com/office/powerpoint/2010/main" val="29285251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11B22C-833E-4511-B29D-11FAE3F54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Things to avoid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208895-82AB-4103-A157-9A9520C2CB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466857"/>
          </a:xfrm>
        </p:spPr>
        <p:txBody>
          <a:bodyPr>
            <a:normAutofit/>
          </a:bodyPr>
          <a:lstStyle/>
          <a:p>
            <a:r>
              <a:rPr lang="en-GB" dirty="0"/>
              <a:t>Desktop/server distros</a:t>
            </a:r>
          </a:p>
          <a:p>
            <a:endParaRPr lang="en-GB" dirty="0"/>
          </a:p>
          <a:p>
            <a:r>
              <a:rPr lang="en-GB" dirty="0" err="1"/>
              <a:t>OpenWRT</a:t>
            </a:r>
            <a:endParaRPr lang="en-GB" dirty="0"/>
          </a:p>
          <a:p>
            <a:endParaRPr lang="en-GB" dirty="0"/>
          </a:p>
          <a:p>
            <a:r>
              <a:rPr lang="en-GB" dirty="0"/>
              <a:t>Pulling images from Docker Hub and similar container registries</a:t>
            </a:r>
          </a:p>
          <a:p>
            <a:endParaRPr lang="en-GB" dirty="0"/>
          </a:p>
          <a:p>
            <a:r>
              <a:rPr lang="en-GB" dirty="0"/>
              <a:t>Building container images with a </a:t>
            </a:r>
            <a:r>
              <a:rPr lang="en-GB" dirty="0" err="1"/>
              <a:t>Dockerfile</a:t>
            </a:r>
            <a:endParaRPr lang="en-GB" dirty="0"/>
          </a:p>
          <a:p>
            <a:endParaRPr lang="en-GB" dirty="0"/>
          </a:p>
          <a:p>
            <a:r>
              <a:rPr lang="en-GB" dirty="0"/>
              <a:t>Why?</a:t>
            </a:r>
          </a:p>
          <a:p>
            <a:pPr lvl="1"/>
            <a:r>
              <a:rPr lang="en-GB" dirty="0"/>
              <a:t>Difficult to collect license text</a:t>
            </a:r>
          </a:p>
          <a:p>
            <a:pPr lvl="1"/>
            <a:r>
              <a:rPr lang="en-GB" dirty="0"/>
              <a:t>Difficult to collect source code of copyleft packages</a:t>
            </a:r>
          </a:p>
        </p:txBody>
      </p:sp>
    </p:spTree>
    <p:extLst>
      <p:ext uri="{BB962C8B-B14F-4D97-AF65-F5344CB8AC3E}">
        <p14:creationId xmlns:p14="http://schemas.microsoft.com/office/powerpoint/2010/main" val="34249381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FE808-370B-4B31-9505-81B6193441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Things to use carefully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49A6EF-2248-4EB8-82F8-629080DAAD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443411"/>
          </a:xfrm>
        </p:spPr>
        <p:txBody>
          <a:bodyPr/>
          <a:lstStyle/>
          <a:p>
            <a:r>
              <a:rPr lang="en-GB" dirty="0"/>
              <a:t>Pre-compiled toolchains</a:t>
            </a:r>
          </a:p>
          <a:p>
            <a:pPr lvl="1"/>
            <a:r>
              <a:rPr lang="en-GB" dirty="0"/>
              <a:t>E.g. ARM toolchain</a:t>
            </a:r>
          </a:p>
          <a:p>
            <a:pPr lvl="1"/>
            <a:r>
              <a:rPr lang="en-GB" dirty="0"/>
              <a:t>Libraries from the toolchain typically end up in the distributed image</a:t>
            </a:r>
          </a:p>
          <a:p>
            <a:pPr lvl="1"/>
            <a:r>
              <a:rPr lang="en-GB" dirty="0"/>
              <a:t>Ensure source code is collected</a:t>
            </a:r>
          </a:p>
          <a:p>
            <a:pPr lvl="1"/>
            <a:endParaRPr lang="en-GB" dirty="0"/>
          </a:p>
          <a:p>
            <a:r>
              <a:rPr lang="en-GB" dirty="0"/>
              <a:t>Language-specific package managers</a:t>
            </a:r>
          </a:p>
          <a:p>
            <a:pPr lvl="1"/>
            <a:r>
              <a:rPr lang="en-GB" dirty="0"/>
              <a:t>E.g. NPM, Cargo, etc</a:t>
            </a:r>
          </a:p>
          <a:p>
            <a:pPr lvl="1"/>
            <a:r>
              <a:rPr lang="en-GB" dirty="0"/>
              <a:t>May not offer easy ways to collect license text or correct source code</a:t>
            </a:r>
          </a:p>
          <a:p>
            <a:pPr lvl="1"/>
            <a:endParaRPr lang="en-GB" dirty="0"/>
          </a:p>
          <a:p>
            <a:r>
              <a:rPr lang="en-GB" dirty="0"/>
              <a:t>Un-reviewed third-party </a:t>
            </a:r>
            <a:r>
              <a:rPr lang="en-GB" dirty="0" err="1"/>
              <a:t>Makefiles</a:t>
            </a:r>
            <a:endParaRPr lang="en-GB" dirty="0"/>
          </a:p>
          <a:p>
            <a:pPr lvl="1"/>
            <a:r>
              <a:rPr lang="en-GB" dirty="0"/>
              <a:t>Watch out for downloads or use of online tools during build</a:t>
            </a:r>
          </a:p>
        </p:txBody>
      </p:sp>
    </p:spTree>
    <p:extLst>
      <p:ext uri="{BB962C8B-B14F-4D97-AF65-F5344CB8AC3E}">
        <p14:creationId xmlns:p14="http://schemas.microsoft.com/office/powerpoint/2010/main" val="36941733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2FA911-E1FE-47B2-840E-334691925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Publishing license text &amp; notices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BEF273-B31B-495E-BC1F-9B4C19751A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Format text and notices into a HTML or TXT page and include in the software image, accessible from a UI if possible</a:t>
            </a:r>
          </a:p>
          <a:p>
            <a:endParaRPr lang="en-GB" dirty="0"/>
          </a:p>
          <a:p>
            <a:r>
              <a:rPr lang="en-GB" dirty="0"/>
              <a:t>An alternative:</a:t>
            </a:r>
          </a:p>
          <a:p>
            <a:pPr lvl="1"/>
            <a:r>
              <a:rPr lang="en-GB" dirty="0"/>
              <a:t>License text &amp; notices can easily be collected in a git repository</a:t>
            </a:r>
          </a:p>
          <a:p>
            <a:pPr lvl="1"/>
            <a:r>
              <a:rPr lang="en-GB" dirty="0"/>
              <a:t>Update with a new commit for each distributed software release</a:t>
            </a:r>
          </a:p>
          <a:p>
            <a:pPr lvl="1"/>
            <a:r>
              <a:rPr lang="en-GB" dirty="0"/>
              <a:t>Take advantage of free git repository hosting</a:t>
            </a:r>
          </a:p>
          <a:p>
            <a:pPr lvl="1"/>
            <a:r>
              <a:rPr lang="en-GB" dirty="0"/>
              <a:t>Distribute a link to this with your product</a:t>
            </a:r>
          </a:p>
        </p:txBody>
      </p:sp>
    </p:spTree>
    <p:extLst>
      <p:ext uri="{BB962C8B-B14F-4D97-AF65-F5344CB8AC3E}">
        <p14:creationId xmlns:p14="http://schemas.microsoft.com/office/powerpoint/2010/main" val="3806803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DD9BD-A85E-4FF4-B925-8150D97B64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Publishing source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379E84-B55C-475B-B464-68505A4AA9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326180"/>
          </a:xfrm>
        </p:spPr>
        <p:txBody>
          <a:bodyPr/>
          <a:lstStyle/>
          <a:p>
            <a:r>
              <a:rPr lang="en-GB" dirty="0"/>
              <a:t>Publish sources via a cheap online file host</a:t>
            </a:r>
          </a:p>
          <a:p>
            <a:pPr lvl="1"/>
            <a:r>
              <a:rPr lang="en-GB" dirty="0" err="1"/>
              <a:t>Backblaze</a:t>
            </a:r>
            <a:r>
              <a:rPr lang="en-GB" dirty="0"/>
              <a:t> B2 + </a:t>
            </a:r>
            <a:r>
              <a:rPr lang="en-GB" dirty="0" err="1"/>
              <a:t>CloudFlare</a:t>
            </a:r>
            <a:r>
              <a:rPr lang="en-GB" dirty="0"/>
              <a:t> (</a:t>
            </a:r>
            <a:r>
              <a:rPr lang="en-GB" dirty="0">
                <a:hlinkClick r:id="rId3"/>
              </a:rPr>
              <a:t>https://www.cloudflare.com/en-gb/bandwidth-alliance/backblaze/</a:t>
            </a:r>
            <a:r>
              <a:rPr lang="en-GB" dirty="0"/>
              <a:t>)</a:t>
            </a:r>
          </a:p>
          <a:p>
            <a:pPr lvl="1"/>
            <a:r>
              <a:rPr lang="en-GB" dirty="0" err="1"/>
              <a:t>Hetzner</a:t>
            </a:r>
            <a:r>
              <a:rPr lang="en-GB" dirty="0"/>
              <a:t> storage boxes</a:t>
            </a:r>
          </a:p>
          <a:p>
            <a:pPr lvl="1"/>
            <a:r>
              <a:rPr lang="en-GB" dirty="0"/>
              <a:t>etc</a:t>
            </a:r>
          </a:p>
          <a:p>
            <a:pPr lvl="1"/>
            <a:endParaRPr lang="en-GB" dirty="0"/>
          </a:p>
          <a:p>
            <a:r>
              <a:rPr lang="en-GB" dirty="0"/>
              <a:t>Deduplicate between releases where possible</a:t>
            </a:r>
          </a:p>
          <a:p>
            <a:endParaRPr lang="en-GB" dirty="0"/>
          </a:p>
          <a:p>
            <a:r>
              <a:rPr lang="en-GB" dirty="0"/>
              <a:t>Ensure any patches are included</a:t>
            </a:r>
          </a:p>
          <a:p>
            <a:pPr lvl="1"/>
            <a:r>
              <a:rPr lang="en-GB" dirty="0"/>
              <a:t>Watch out for “hidden patches” (e.g. </a:t>
            </a:r>
            <a:r>
              <a:rPr lang="en-GB" dirty="0" err="1"/>
              <a:t>sed</a:t>
            </a:r>
            <a:r>
              <a:rPr lang="en-GB" dirty="0"/>
              <a:t> scripts, etc)</a:t>
            </a:r>
          </a:p>
          <a:p>
            <a:pPr lvl="1"/>
            <a:r>
              <a:rPr lang="en-GB" dirty="0"/>
              <a:t>Ensure the patch order is recorded</a:t>
            </a:r>
          </a:p>
        </p:txBody>
      </p:sp>
    </p:spTree>
    <p:extLst>
      <p:ext uri="{BB962C8B-B14F-4D97-AF65-F5344CB8AC3E}">
        <p14:creationId xmlns:p14="http://schemas.microsoft.com/office/powerpoint/2010/main" val="28243569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F626D-E89F-4B32-82A5-7C1B98BF9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Providing build scripts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93BEC5-46DD-48E7-A13D-599AFE982C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Don’t forget this one!</a:t>
            </a:r>
          </a:p>
          <a:p>
            <a:pPr lvl="1"/>
            <a:r>
              <a:rPr lang="en-GB" dirty="0"/>
              <a:t>GPLv2 says to include “scripts used to control compilation and installation”</a:t>
            </a:r>
          </a:p>
          <a:p>
            <a:endParaRPr lang="en-GB" dirty="0"/>
          </a:p>
          <a:p>
            <a:r>
              <a:rPr lang="en-GB" dirty="0"/>
              <a:t>Best to provide sources for the build system</a:t>
            </a:r>
          </a:p>
          <a:p>
            <a:pPr lvl="1"/>
            <a:r>
              <a:rPr lang="en-GB" dirty="0" err="1"/>
              <a:t>Buildroot</a:t>
            </a:r>
            <a:r>
              <a:rPr lang="en-GB" dirty="0"/>
              <a:t> repository with any customisations</a:t>
            </a:r>
          </a:p>
          <a:p>
            <a:pPr lvl="1"/>
            <a:r>
              <a:rPr lang="en-GB" dirty="0" err="1"/>
              <a:t>OpenEmbedded</a:t>
            </a:r>
            <a:r>
              <a:rPr lang="en-GB" dirty="0"/>
              <a:t> repositories plus all layers in use</a:t>
            </a:r>
          </a:p>
          <a:p>
            <a:endParaRPr lang="en-GB" dirty="0"/>
          </a:p>
          <a:p>
            <a:r>
              <a:rPr lang="en-GB" dirty="0"/>
              <a:t>Ensure any local configuration is included if it’s not tracked in git</a:t>
            </a:r>
          </a:p>
        </p:txBody>
      </p:sp>
    </p:spTree>
    <p:extLst>
      <p:ext uri="{BB962C8B-B14F-4D97-AF65-F5344CB8AC3E}">
        <p14:creationId xmlns:p14="http://schemas.microsoft.com/office/powerpoint/2010/main" val="32966979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1E0A7-7DDB-4DAD-833C-6CE9191E3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A1E667-3B05-4824-84F2-B64C810751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Mistakes are easy to make, that’s why we have tests</a:t>
            </a:r>
          </a:p>
          <a:p>
            <a:endParaRPr lang="en-GB" dirty="0"/>
          </a:p>
          <a:p>
            <a:r>
              <a:rPr lang="en-GB" dirty="0"/>
              <a:t>There is one gold standard test:</a:t>
            </a:r>
          </a:p>
          <a:p>
            <a:pPr lvl="1"/>
            <a:r>
              <a:rPr lang="en-GB" dirty="0"/>
              <a:t>Can the image be recreated from the sources &amp; build scripts you publish?</a:t>
            </a:r>
          </a:p>
          <a:p>
            <a:endParaRPr lang="en-GB" dirty="0"/>
          </a:p>
          <a:p>
            <a:r>
              <a:rPr lang="en-GB" dirty="0"/>
              <a:t>Automate this test if possible!</a:t>
            </a:r>
          </a:p>
          <a:p>
            <a:endParaRPr lang="en-GB" dirty="0"/>
          </a:p>
          <a:p>
            <a:r>
              <a:rPr lang="en-GB" dirty="0"/>
              <a:t>Run it on every release</a:t>
            </a:r>
          </a:p>
        </p:txBody>
      </p:sp>
    </p:spTree>
    <p:extLst>
      <p:ext uri="{BB962C8B-B14F-4D97-AF65-F5344CB8AC3E}">
        <p14:creationId xmlns:p14="http://schemas.microsoft.com/office/powerpoint/2010/main" val="39457162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4B772A-7E6C-4D6A-AA38-E8DD5C7F0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Using </a:t>
            </a:r>
            <a:r>
              <a:rPr lang="en-GB" dirty="0" err="1"/>
              <a:t>Buildroot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2F6440-96B1-4236-A6F5-B1BD355C33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Run `make legal-info`</a:t>
            </a:r>
          </a:p>
          <a:p>
            <a:endParaRPr lang="en-GB" dirty="0"/>
          </a:p>
          <a:p>
            <a:pPr lvl="1"/>
            <a:r>
              <a:rPr lang="en-GB" dirty="0"/>
              <a:t>Less configurable than the tools provided by </a:t>
            </a:r>
            <a:r>
              <a:rPr lang="en-GB" dirty="0" err="1"/>
              <a:t>OpenEmbedded</a:t>
            </a:r>
            <a:r>
              <a:rPr lang="en-GB" dirty="0"/>
              <a:t>/</a:t>
            </a:r>
            <a:r>
              <a:rPr lang="en-GB" dirty="0" err="1"/>
              <a:t>Yocto</a:t>
            </a:r>
            <a:r>
              <a:rPr lang="en-GB" dirty="0"/>
              <a:t> Project but it’s well documented and easy to use</a:t>
            </a:r>
          </a:p>
          <a:p>
            <a:pPr lvl="1"/>
            <a:endParaRPr lang="en-GB" dirty="0"/>
          </a:p>
          <a:p>
            <a:pPr lvl="1"/>
            <a:r>
              <a:rPr lang="en-GB" dirty="0"/>
              <a:t>Captures original sources, patches and license text</a:t>
            </a:r>
          </a:p>
          <a:p>
            <a:endParaRPr lang="en-GB" dirty="0"/>
          </a:p>
          <a:p>
            <a:r>
              <a:rPr lang="en-GB" dirty="0"/>
              <a:t>Also see the talk “License compliance for embedded Linux devices with </a:t>
            </a:r>
            <a:r>
              <a:rPr lang="en-GB" dirty="0" err="1"/>
              <a:t>Buildroot</a:t>
            </a:r>
            <a:r>
              <a:rPr lang="en-GB" dirty="0"/>
              <a:t>” by Luca </a:t>
            </a:r>
            <a:r>
              <a:rPr lang="en-GB" dirty="0" err="1"/>
              <a:t>Ceresoli</a:t>
            </a:r>
            <a:r>
              <a:rPr lang="en-GB" dirty="0"/>
              <a:t> at FOSDEM 2020</a:t>
            </a:r>
          </a:p>
        </p:txBody>
      </p:sp>
    </p:spTree>
    <p:extLst>
      <p:ext uri="{BB962C8B-B14F-4D97-AF65-F5344CB8AC3E}">
        <p14:creationId xmlns:p14="http://schemas.microsoft.com/office/powerpoint/2010/main" val="20976144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5E165-3C9F-4A82-85C3-84752064C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Using </a:t>
            </a:r>
            <a:r>
              <a:rPr lang="en-GB" dirty="0" err="1"/>
              <a:t>OpenEmbedded</a:t>
            </a:r>
            <a:r>
              <a:rPr lang="en-GB" dirty="0"/>
              <a:t>/</a:t>
            </a:r>
            <a:r>
              <a:rPr lang="en-GB" dirty="0" err="1"/>
              <a:t>Yocto</a:t>
            </a:r>
            <a:r>
              <a:rPr lang="en-GB" dirty="0"/>
              <a:t>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4CDFE4-9F32-4375-A279-B3CD07AFAD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Enable the archiver </a:t>
            </a:r>
            <a:r>
              <a:rPr lang="en-GB" dirty="0" err="1"/>
              <a:t>bbclass</a:t>
            </a:r>
            <a:endParaRPr lang="en-GB" dirty="0"/>
          </a:p>
          <a:p>
            <a:pPr lvl="1"/>
            <a:r>
              <a:rPr lang="en-GB" dirty="0"/>
              <a:t>Alternatively archive the downloads directory but this is less flexible</a:t>
            </a:r>
          </a:p>
          <a:p>
            <a:endParaRPr lang="en-GB" dirty="0"/>
          </a:p>
          <a:p>
            <a:r>
              <a:rPr lang="en-GB" dirty="0"/>
              <a:t>Archive deployed licenses directory or enable installation of license text into the target image</a:t>
            </a:r>
          </a:p>
          <a:p>
            <a:endParaRPr lang="en-GB" dirty="0"/>
          </a:p>
          <a:p>
            <a:r>
              <a:rPr lang="en-GB" dirty="0"/>
              <a:t>See my previous talks:</a:t>
            </a:r>
          </a:p>
          <a:p>
            <a:pPr lvl="1"/>
            <a:r>
              <a:rPr lang="en-GB" dirty="0"/>
              <a:t>“License Compliance in Embedded Linux with the </a:t>
            </a:r>
            <a:r>
              <a:rPr lang="en-GB" dirty="0" err="1"/>
              <a:t>Yocto</a:t>
            </a:r>
            <a:r>
              <a:rPr lang="en-GB" dirty="0"/>
              <a:t> Project” at Embedded Linux Conference Europe 2019</a:t>
            </a:r>
          </a:p>
          <a:p>
            <a:pPr lvl="1"/>
            <a:r>
              <a:rPr lang="en-GB" dirty="0"/>
              <a:t>“Open Source License Compliance with </a:t>
            </a:r>
            <a:r>
              <a:rPr lang="en-GB" dirty="0" err="1"/>
              <a:t>Yocto</a:t>
            </a:r>
            <a:r>
              <a:rPr lang="en-GB" dirty="0"/>
              <a:t> Project” at </a:t>
            </a:r>
            <a:r>
              <a:rPr lang="en-GB" dirty="0" err="1"/>
              <a:t>Linaro</a:t>
            </a:r>
            <a:r>
              <a:rPr lang="en-GB" dirty="0"/>
              <a:t> Virtual Connect 2020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07374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BE647C-715D-45FE-920B-F6F241D30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Other relevant projects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F98C7B-5887-49F7-9EFA-86F4122B16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REUSE: </a:t>
            </a:r>
            <a:r>
              <a:rPr lang="en-GB" dirty="0">
                <a:hlinkClick r:id="rId3"/>
              </a:rPr>
              <a:t>https://reuse.software/</a:t>
            </a:r>
            <a:endParaRPr lang="en-GB" dirty="0"/>
          </a:p>
          <a:p>
            <a:endParaRPr lang="en-GB" dirty="0"/>
          </a:p>
          <a:p>
            <a:r>
              <a:rPr lang="en-GB" dirty="0" err="1"/>
              <a:t>Openchain</a:t>
            </a:r>
            <a:r>
              <a:rPr lang="en-GB" dirty="0"/>
              <a:t>: </a:t>
            </a:r>
            <a:r>
              <a:rPr lang="en-GB" dirty="0">
                <a:hlinkClick r:id="rId4"/>
              </a:rPr>
              <a:t>https://www.openchainproject.org/</a:t>
            </a:r>
            <a:endParaRPr lang="en-GB" dirty="0"/>
          </a:p>
          <a:p>
            <a:endParaRPr lang="en-GB" dirty="0"/>
          </a:p>
          <a:p>
            <a:r>
              <a:rPr lang="en-GB" dirty="0"/>
              <a:t>OSS Review Toolkit: </a:t>
            </a:r>
            <a:r>
              <a:rPr lang="en-GB" dirty="0">
                <a:hlinkClick r:id="rId5"/>
              </a:rPr>
              <a:t>https://github.com/oss-review-toolkit/ort</a:t>
            </a:r>
            <a:endParaRPr lang="en-GB" dirty="0"/>
          </a:p>
          <a:p>
            <a:endParaRPr lang="en-GB" dirty="0"/>
          </a:p>
          <a:p>
            <a:r>
              <a:rPr lang="en-GB" dirty="0"/>
              <a:t>Software Heritage: </a:t>
            </a:r>
            <a:r>
              <a:rPr lang="en-GB" dirty="0">
                <a:hlinkClick r:id="rId6"/>
              </a:rPr>
              <a:t>https://www.softwareheritage.org/</a:t>
            </a:r>
            <a:endParaRPr lang="en-GB" dirty="0"/>
          </a:p>
          <a:p>
            <a:endParaRPr lang="en-GB" dirty="0"/>
          </a:p>
          <a:p>
            <a:r>
              <a:rPr lang="en-GB" dirty="0" err="1"/>
              <a:t>Fossology</a:t>
            </a:r>
            <a:r>
              <a:rPr lang="en-GB" dirty="0"/>
              <a:t>: </a:t>
            </a:r>
            <a:r>
              <a:rPr lang="en-GB" dirty="0">
                <a:hlinkClick r:id="rId7"/>
              </a:rPr>
              <a:t>https://www.fossology.org/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1202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79F14-A1FF-46FD-B0F0-91BB4ACC9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Open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A3D64D-E2C8-46B7-90A5-8EBFBD1D5A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Status of license compliance tools in</a:t>
            </a:r>
          </a:p>
          <a:p>
            <a:pPr lvl="1"/>
            <a:r>
              <a:rPr lang="en-GB" dirty="0" err="1"/>
              <a:t>OpenWRT</a:t>
            </a:r>
            <a:endParaRPr lang="en-GB" dirty="0"/>
          </a:p>
          <a:p>
            <a:pPr lvl="1"/>
            <a:r>
              <a:rPr lang="en-GB" dirty="0" err="1"/>
              <a:t>PTXDist</a:t>
            </a:r>
            <a:endParaRPr lang="en-GB" dirty="0"/>
          </a:p>
          <a:p>
            <a:pPr lvl="1"/>
            <a:r>
              <a:rPr lang="en-GB" dirty="0"/>
              <a:t>Other build systems?</a:t>
            </a:r>
          </a:p>
          <a:p>
            <a:pPr lvl="1"/>
            <a:endParaRPr lang="en-GB" dirty="0"/>
          </a:p>
          <a:p>
            <a:r>
              <a:rPr lang="en-GB" dirty="0"/>
              <a:t>Improving the state of language package managers</a:t>
            </a:r>
          </a:p>
          <a:p>
            <a:endParaRPr lang="en-GB" dirty="0"/>
          </a:p>
          <a:p>
            <a:r>
              <a:rPr lang="en-GB" dirty="0"/>
              <a:t>Integrating with other projects &amp; tools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3310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ED72C9-E936-4E60-8730-4ABFF3133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About 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A42FFC-2380-43D7-A6A5-C78192D8E6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Involved in </a:t>
            </a:r>
            <a:r>
              <a:rPr lang="en-US" dirty="0" err="1"/>
              <a:t>Yocto</a:t>
            </a:r>
            <a:r>
              <a:rPr lang="en-US" dirty="0"/>
              <a:t> Project since 2013</a:t>
            </a:r>
          </a:p>
          <a:p>
            <a:endParaRPr lang="en-US" dirty="0"/>
          </a:p>
          <a:p>
            <a:r>
              <a:rPr lang="en-US" dirty="0"/>
              <a:t>Work across the whole embedded stack</a:t>
            </a:r>
          </a:p>
          <a:p>
            <a:endParaRPr lang="en-US" dirty="0"/>
          </a:p>
          <a:p>
            <a:r>
              <a:rPr lang="en-US" dirty="0"/>
              <a:t>Principal Engineer @ </a:t>
            </a:r>
            <a:r>
              <a:rPr lang="en-US" dirty="0" err="1"/>
              <a:t>Konsulko</a:t>
            </a:r>
            <a:r>
              <a:rPr lang="en-US" dirty="0"/>
              <a:t> Group</a:t>
            </a:r>
          </a:p>
          <a:p>
            <a:endParaRPr lang="en-US" dirty="0"/>
          </a:p>
          <a:p>
            <a:r>
              <a:rPr lang="en-US" dirty="0">
                <a:hlinkClick r:id="rId3"/>
              </a:rPr>
              <a:t>https://www.konsulko.com/</a:t>
            </a:r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36791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A431CB3-05B3-457F-B45A-3865A214D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2713045"/>
            <a:ext cx="8596668" cy="1431910"/>
          </a:xfrm>
        </p:spPr>
        <p:txBody>
          <a:bodyPr anchor="ctr"/>
          <a:lstStyle/>
          <a:p>
            <a:pPr algn="ctr"/>
            <a:r>
              <a:rPr lang="en-GB" dirty="0"/>
              <a:t>Q&amp;A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5C33B08-93E2-4AB6-BF96-01AAAF80C5B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1371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0886D3-C477-487E-922C-408096220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Contact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BED5FD-E119-4C63-BF1B-7D7855744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Email: </a:t>
            </a:r>
            <a:r>
              <a:rPr lang="en-GB" dirty="0">
                <a:hlinkClick r:id="rId3"/>
              </a:rPr>
              <a:t>pbarker@konsulko.com</a:t>
            </a:r>
            <a:endParaRPr lang="en-GB" dirty="0"/>
          </a:p>
          <a:p>
            <a:endParaRPr lang="en-GB" dirty="0"/>
          </a:p>
          <a:p>
            <a:r>
              <a:rPr lang="en-GB" dirty="0"/>
              <a:t>Web: </a:t>
            </a:r>
            <a:r>
              <a:rPr lang="en-GB" dirty="0">
                <a:hlinkClick r:id="rId4"/>
              </a:rPr>
              <a:t>https://pbarker.dev/</a:t>
            </a:r>
            <a:endParaRPr lang="en-GB" dirty="0"/>
          </a:p>
          <a:p>
            <a:endParaRPr lang="en-GB" dirty="0"/>
          </a:p>
          <a:p>
            <a:r>
              <a:rPr lang="en-GB" dirty="0"/>
              <a:t>Twitter: </a:t>
            </a:r>
            <a:r>
              <a:rPr lang="en-GB" dirty="0">
                <a:hlinkClick r:id="rId5"/>
              </a:rPr>
              <a:t>https://twitter.com/pbarker_dev</a:t>
            </a:r>
            <a:endParaRPr lang="en-GB" dirty="0"/>
          </a:p>
          <a:p>
            <a:endParaRPr lang="en-GB" dirty="0"/>
          </a:p>
          <a:p>
            <a:r>
              <a:rPr lang="en-GB" dirty="0"/>
              <a:t>YouTube: </a:t>
            </a:r>
            <a:r>
              <a:rPr lang="en-GB" dirty="0">
                <a:hlinkClick r:id="rId6"/>
              </a:rPr>
              <a:t>https://www.youtube.com/channel/UCvnVQTiuS9-1dxZI-SJGBRA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4912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58892-9ABC-4CDD-9464-5D518CC7EB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Disclaimer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E4E6DD-5095-4504-9C25-2F6B58E71A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IANAL</a:t>
            </a:r>
          </a:p>
          <a:p>
            <a:endParaRPr lang="en-GB" dirty="0"/>
          </a:p>
          <a:p>
            <a:r>
              <a:rPr lang="en-GB" dirty="0"/>
              <a:t>This presentation is not legal advice</a:t>
            </a:r>
          </a:p>
          <a:p>
            <a:endParaRPr lang="en-GB" dirty="0"/>
          </a:p>
          <a:p>
            <a:r>
              <a:rPr lang="en-GB" dirty="0"/>
              <a:t>Best practices are given based on my experience as a developer and an open source community member</a:t>
            </a:r>
          </a:p>
          <a:p>
            <a:endParaRPr lang="en-GB" dirty="0"/>
          </a:p>
          <a:p>
            <a:r>
              <a:rPr lang="en-GB" dirty="0"/>
              <a:t>If in doubt, consult an appropriate lawyer</a:t>
            </a:r>
          </a:p>
        </p:txBody>
      </p:sp>
    </p:spTree>
    <p:extLst>
      <p:ext uri="{BB962C8B-B14F-4D97-AF65-F5344CB8AC3E}">
        <p14:creationId xmlns:p14="http://schemas.microsoft.com/office/powerpoint/2010/main" val="500576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9F803-BA50-4378-9BEA-8D1852232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2BAA37-6A31-432E-87B6-AFDFD1D1EB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Lots of information and tools available for open source license compliance</a:t>
            </a:r>
          </a:p>
          <a:p>
            <a:endParaRPr lang="en-GB" dirty="0"/>
          </a:p>
          <a:p>
            <a:r>
              <a:rPr lang="en-GB" dirty="0"/>
              <a:t>Not well targeted for hobbyists, individual makers and small businesses distributing devices containing open source software in small volumes</a:t>
            </a:r>
          </a:p>
          <a:p>
            <a:endParaRPr lang="en-GB" dirty="0"/>
          </a:p>
          <a:p>
            <a:pPr lvl="1"/>
            <a:r>
              <a:rPr lang="en-GB" dirty="0"/>
              <a:t>Complex tools</a:t>
            </a:r>
          </a:p>
          <a:p>
            <a:pPr lvl="1"/>
            <a:endParaRPr lang="en-GB" dirty="0"/>
          </a:p>
          <a:p>
            <a:pPr lvl="1"/>
            <a:r>
              <a:rPr lang="en-GB" dirty="0"/>
              <a:t>Time &amp; effort consuming methods</a:t>
            </a:r>
          </a:p>
          <a:p>
            <a:pPr lvl="1"/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9288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CC9CAB-054F-4BF5-B060-8AFDA38C7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Why care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2ABA27-DDF4-446E-AF93-14FB1DF2E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513749"/>
          </a:xfrm>
        </p:spPr>
        <p:txBody>
          <a:bodyPr/>
          <a:lstStyle/>
          <a:p>
            <a:r>
              <a:rPr lang="en-GB" dirty="0"/>
              <a:t>For corporations the aim of license compliance is likely to reduce legal risk and to gain influence in relevant open source communities</a:t>
            </a:r>
          </a:p>
          <a:p>
            <a:endParaRPr lang="en-GB" dirty="0"/>
          </a:p>
          <a:p>
            <a:r>
              <a:rPr lang="en-GB" dirty="0"/>
              <a:t>For hackers &amp; makers the priorities are likely to be different</a:t>
            </a:r>
          </a:p>
          <a:p>
            <a:endParaRPr lang="en-GB" dirty="0"/>
          </a:p>
          <a:p>
            <a:pPr lvl="1"/>
            <a:r>
              <a:rPr lang="en-GB" dirty="0"/>
              <a:t>Empowering users</a:t>
            </a:r>
          </a:p>
          <a:p>
            <a:pPr lvl="1"/>
            <a:endParaRPr lang="en-GB" dirty="0"/>
          </a:p>
          <a:p>
            <a:pPr lvl="1"/>
            <a:r>
              <a:rPr lang="en-GB" dirty="0"/>
              <a:t>Being a good citizen of the free software &amp; open source movements</a:t>
            </a:r>
          </a:p>
          <a:p>
            <a:pPr lvl="1"/>
            <a:endParaRPr lang="en-GB" dirty="0"/>
          </a:p>
          <a:p>
            <a:r>
              <a:rPr lang="en-GB" dirty="0"/>
              <a:t>Capturing source code &amp; build scripts helps reproducibility of builds</a:t>
            </a:r>
          </a:p>
          <a:p>
            <a:pPr lvl="1"/>
            <a:r>
              <a:rPr lang="en-GB" dirty="0"/>
              <a:t>Sources do often disappear off the internet</a:t>
            </a:r>
          </a:p>
        </p:txBody>
      </p:sp>
    </p:spTree>
    <p:extLst>
      <p:ext uri="{BB962C8B-B14F-4D97-AF65-F5344CB8AC3E}">
        <p14:creationId xmlns:p14="http://schemas.microsoft.com/office/powerpoint/2010/main" val="33736451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FD82A6-6F31-41A1-BC83-709EEDB00A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are you distributing?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6163A2-E9FB-47F1-B8A7-EEB45B4E7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Physical device with open source software installed</a:t>
            </a:r>
          </a:p>
          <a:p>
            <a:pPr lvl="1"/>
            <a:r>
              <a:rPr lang="en-GB" dirty="0"/>
              <a:t>Let’s assume the recipient has internet access</a:t>
            </a:r>
          </a:p>
          <a:p>
            <a:endParaRPr lang="en-GB" dirty="0"/>
          </a:p>
          <a:p>
            <a:r>
              <a:rPr lang="en-GB" dirty="0"/>
              <a:t>Software image for download from a website</a:t>
            </a:r>
          </a:p>
          <a:p>
            <a:pPr lvl="1"/>
            <a:r>
              <a:rPr lang="en-GB" dirty="0"/>
              <a:t>Containing kernel, bootloader, </a:t>
            </a:r>
            <a:r>
              <a:rPr lang="en-GB" dirty="0" err="1"/>
              <a:t>rootfs</a:t>
            </a:r>
            <a:r>
              <a:rPr lang="en-GB" dirty="0"/>
              <a:t>, etc; not just a single software package</a:t>
            </a:r>
          </a:p>
          <a:p>
            <a:pPr lvl="1"/>
            <a:endParaRPr lang="en-GB" dirty="0"/>
          </a:p>
          <a:p>
            <a:r>
              <a:rPr lang="en-GB" dirty="0"/>
              <a:t>It doesn’t matter if any price is charged</a:t>
            </a:r>
          </a:p>
          <a:p>
            <a:endParaRPr lang="en-GB" dirty="0"/>
          </a:p>
          <a:p>
            <a:r>
              <a:rPr lang="en-GB" dirty="0"/>
              <a:t>In a small business, you can ignore distribution to other workers as part </a:t>
            </a:r>
            <a:r>
              <a:rPr lang="en-GB"/>
              <a:t>of your job</a:t>
            </a:r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76672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EF6B2-5CA0-4756-9CBD-D2E1CADBB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Common license conditions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981054-A8EB-4C1C-9E54-6B963222F4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Provide license text and notices (BSD, MIT, etc)</a:t>
            </a:r>
          </a:p>
          <a:p>
            <a:pPr lvl="1"/>
            <a:r>
              <a:rPr lang="en-GB" dirty="0"/>
              <a:t>On device?</a:t>
            </a:r>
          </a:p>
          <a:p>
            <a:pPr lvl="1"/>
            <a:r>
              <a:rPr lang="en-GB" dirty="0"/>
              <a:t>In documentation?</a:t>
            </a:r>
          </a:p>
          <a:p>
            <a:pPr lvl="1"/>
            <a:r>
              <a:rPr lang="en-GB" dirty="0"/>
              <a:t>On website?</a:t>
            </a:r>
          </a:p>
          <a:p>
            <a:endParaRPr lang="en-GB" dirty="0"/>
          </a:p>
          <a:p>
            <a:r>
              <a:rPr lang="en-GB" dirty="0"/>
              <a:t>Provide Complete Corresponding Source (GPL)</a:t>
            </a:r>
          </a:p>
          <a:p>
            <a:pPr lvl="1"/>
            <a:r>
              <a:rPr lang="en-GB" dirty="0"/>
              <a:t>Published directly?</a:t>
            </a:r>
          </a:p>
          <a:p>
            <a:pPr lvl="1"/>
            <a:r>
              <a:rPr lang="en-GB" dirty="0"/>
              <a:t>Via an offer letter?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68405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F3DD8-0AC9-4BA2-BEE4-B575A1519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General guidelines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8BE4CC-860E-4D6E-92D0-CF01F5A5FC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459042"/>
          </a:xfrm>
        </p:spPr>
        <p:txBody>
          <a:bodyPr/>
          <a:lstStyle/>
          <a:p>
            <a:r>
              <a:rPr lang="en-GB" dirty="0"/>
              <a:t>Use an embedded Linux build system</a:t>
            </a:r>
          </a:p>
          <a:p>
            <a:pPr lvl="1"/>
            <a:r>
              <a:rPr lang="en-GB" dirty="0" err="1"/>
              <a:t>Buildroot</a:t>
            </a:r>
            <a:endParaRPr lang="en-GB" dirty="0"/>
          </a:p>
          <a:p>
            <a:pPr lvl="1"/>
            <a:r>
              <a:rPr lang="en-GB" dirty="0" err="1"/>
              <a:t>OpenEmbedded</a:t>
            </a:r>
            <a:r>
              <a:rPr lang="en-GB" dirty="0"/>
              <a:t>/</a:t>
            </a:r>
            <a:r>
              <a:rPr lang="en-GB" dirty="0" err="1"/>
              <a:t>Yocto</a:t>
            </a:r>
            <a:r>
              <a:rPr lang="en-GB" dirty="0"/>
              <a:t> Project</a:t>
            </a:r>
          </a:p>
          <a:p>
            <a:pPr lvl="1"/>
            <a:r>
              <a:rPr lang="en-GB" dirty="0"/>
              <a:t>etc</a:t>
            </a:r>
          </a:p>
          <a:p>
            <a:pPr lvl="1"/>
            <a:endParaRPr lang="en-GB" dirty="0"/>
          </a:p>
          <a:p>
            <a:pPr lvl="1"/>
            <a:r>
              <a:rPr lang="en-GB" dirty="0"/>
              <a:t>These systems help collect license text &amp; source code as needed</a:t>
            </a:r>
          </a:p>
          <a:p>
            <a:pPr lvl="1"/>
            <a:endParaRPr lang="en-GB" dirty="0"/>
          </a:p>
          <a:p>
            <a:r>
              <a:rPr lang="en-GB" dirty="0"/>
              <a:t>Avoid modifying the software image in a post-build script</a:t>
            </a:r>
          </a:p>
          <a:p>
            <a:endParaRPr lang="en-GB" dirty="0"/>
          </a:p>
          <a:p>
            <a:r>
              <a:rPr lang="en-GB" dirty="0"/>
              <a:t>Avoid adding additional software during manufacturing test processes</a:t>
            </a:r>
          </a:p>
        </p:txBody>
      </p:sp>
    </p:spTree>
    <p:extLst>
      <p:ext uri="{BB962C8B-B14F-4D97-AF65-F5344CB8AC3E}">
        <p14:creationId xmlns:p14="http://schemas.microsoft.com/office/powerpoint/2010/main" val="381539046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1204</TotalTime>
  <Words>1055</Words>
  <Application>Microsoft Office PowerPoint</Application>
  <PresentationFormat>Widescreen</PresentationFormat>
  <Paragraphs>202</Paragraphs>
  <Slides>20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Trebuchet MS</vt:lpstr>
      <vt:lpstr>Wingdings 3</vt:lpstr>
      <vt:lpstr>Facet</vt:lpstr>
      <vt:lpstr>Embedded Linux License Compliance for Hackers &amp; Makers</vt:lpstr>
      <vt:lpstr>About Me</vt:lpstr>
      <vt:lpstr>Contact Details</vt:lpstr>
      <vt:lpstr>Disclaimer</vt:lpstr>
      <vt:lpstr>Introduction</vt:lpstr>
      <vt:lpstr>Why care</vt:lpstr>
      <vt:lpstr>What are you distributing?</vt:lpstr>
      <vt:lpstr>Common license conditions</vt:lpstr>
      <vt:lpstr>General guidelines</vt:lpstr>
      <vt:lpstr>Things to avoid</vt:lpstr>
      <vt:lpstr>Things to use carefully</vt:lpstr>
      <vt:lpstr>Publishing license text &amp; notices</vt:lpstr>
      <vt:lpstr>Publishing source code</vt:lpstr>
      <vt:lpstr>Providing build scripts</vt:lpstr>
      <vt:lpstr>Testing</vt:lpstr>
      <vt:lpstr>Using Buildroot</vt:lpstr>
      <vt:lpstr>Using OpenEmbedded/Yocto Project</vt:lpstr>
      <vt:lpstr>Other relevant projects</vt:lpstr>
      <vt:lpstr>Open work</vt:lpstr>
      <vt:lpstr>Q&amp;A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Embedded Linux License Compliance for Hackers &amp; Makers</dc:title>
  <dc:creator>Paul Barker</dc:creator>
  <cp:lastModifiedBy>Paul Barker</cp:lastModifiedBy>
  <cp:revision>31</cp:revision>
  <dcterms:created xsi:type="dcterms:W3CDTF">2021-01-08T20:24:03Z</dcterms:created>
  <dcterms:modified xsi:type="dcterms:W3CDTF">2021-01-14T20:09:23Z</dcterms:modified>
</cp:coreProperties>
</file>