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1" r:id="rId5"/>
    <p:sldId id="262" r:id="rId6"/>
    <p:sldId id="266" r:id="rId7"/>
    <p:sldId id="258" r:id="rId8"/>
    <p:sldId id="269" r:id="rId9"/>
    <p:sldId id="260" r:id="rId10"/>
    <p:sldId id="261" r:id="rId11"/>
    <p:sldId id="263" r:id="rId12"/>
    <p:sldId id="265" r:id="rId13"/>
    <p:sldId id="267" r:id="rId14"/>
    <p:sldId id="270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35" d="100"/>
          <a:sy n="135" d="100"/>
        </p:scale>
        <p:origin x="73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F97-D99B-4F66-8191-5F6CD29AADF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7E8C-223E-4AD8-90CC-E387C180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9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F97-D99B-4F66-8191-5F6CD29AADF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7E8C-223E-4AD8-90CC-E387C180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61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F97-D99B-4F66-8191-5F6CD29AADF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7E8C-223E-4AD8-90CC-E387C180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76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F97-D99B-4F66-8191-5F6CD29AADF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7E8C-223E-4AD8-90CC-E387C180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21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F97-D99B-4F66-8191-5F6CD29AADF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7E8C-223E-4AD8-90CC-E387C180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803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F97-D99B-4F66-8191-5F6CD29AADF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7E8C-223E-4AD8-90CC-E387C180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20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F97-D99B-4F66-8191-5F6CD29AADF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7E8C-223E-4AD8-90CC-E387C180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155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F97-D99B-4F66-8191-5F6CD29AADF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7E8C-223E-4AD8-90CC-E387C180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24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F97-D99B-4F66-8191-5F6CD29AADF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7E8C-223E-4AD8-90CC-E387C180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64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F97-D99B-4F66-8191-5F6CD29AADF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7E8C-223E-4AD8-90CC-E387C180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421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F97-D99B-4F66-8191-5F6CD29AADF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7E8C-223E-4AD8-90CC-E387C180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26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D9F97-D99B-4F66-8191-5F6CD29AADF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C7E8C-223E-4AD8-90CC-E387C1803E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795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playlist?list=PLD4M5FoHz-TxMfBFrDKfIS_GLY25Qsfyj" TargetMode="External"/><Relationship Id="rId2" Type="http://schemas.openxmlformats.org/officeDocument/2006/relationships/hyperlink" Target="http://docs.yoctoproject.org/brief-yoctoprojectqs/index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.yoctoproject.org/" TargetMode="External"/><Relationship Id="rId2" Type="http://schemas.openxmlformats.org/officeDocument/2006/relationships/hyperlink" Target="https://git.openembedded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iki.yoctoproject.org/wiki/Main_Page" TargetMode="External"/><Relationship Id="rId5" Type="http://schemas.openxmlformats.org/officeDocument/2006/relationships/hyperlink" Target="https://www.openembedded.org/wiki/Main_Page" TargetMode="External"/><Relationship Id="rId4" Type="http://schemas.openxmlformats.org/officeDocument/2006/relationships/hyperlink" Target="https://docs.yoctoprojec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ists.yoctoproject.org/" TargetMode="External"/><Relationship Id="rId2" Type="http://schemas.openxmlformats.org/officeDocument/2006/relationships/hyperlink" Target="https://lists.openembedded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ctoproject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BAC64-F9ED-4860-9616-319EC34D42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Introducing </a:t>
            </a:r>
            <a:r>
              <a:rPr lang="en-GB" dirty="0" err="1"/>
              <a:t>OpenEmbedded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C66EC6-B4AC-4DD5-9F7E-2A1545B5B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3103562"/>
          </a:xfrm>
        </p:spPr>
        <p:txBody>
          <a:bodyPr>
            <a:normAutofit/>
          </a:bodyPr>
          <a:lstStyle/>
          <a:p>
            <a:r>
              <a:rPr lang="en-GB" dirty="0"/>
              <a:t>Paul Barker</a:t>
            </a:r>
          </a:p>
          <a:p>
            <a:r>
              <a:rPr lang="en-GB" dirty="0" err="1"/>
              <a:t>Konsulko</a:t>
            </a:r>
            <a:r>
              <a:rPr lang="en-GB" dirty="0"/>
              <a:t> Group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Feb 2021</a:t>
            </a:r>
          </a:p>
        </p:txBody>
      </p:sp>
    </p:spTree>
    <p:extLst>
      <p:ext uri="{BB962C8B-B14F-4D97-AF65-F5344CB8AC3E}">
        <p14:creationId xmlns:p14="http://schemas.microsoft.com/office/powerpoint/2010/main" val="2573772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6835F-1F79-4AF1-8D56-5710A5B05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Yocto</a:t>
            </a:r>
            <a:r>
              <a:rPr lang="en-GB" dirty="0"/>
              <a:t> Project Releases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72587-7825-46FC-BE5C-DD3C8D3F5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Released every 6 months</a:t>
            </a:r>
          </a:p>
          <a:p>
            <a:r>
              <a:rPr lang="en-GB" dirty="0"/>
              <a:t>7 month standard support period</a:t>
            </a:r>
          </a:p>
          <a:p>
            <a:r>
              <a:rPr lang="en-GB" dirty="0"/>
              <a:t>LTS release supported for 2 years</a:t>
            </a:r>
          </a:p>
          <a:p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2E3BED3-878A-46A6-8496-A9E938A114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385373"/>
              </p:ext>
            </p:extLst>
          </p:nvPr>
        </p:nvGraphicFramePr>
        <p:xfrm>
          <a:off x="628650" y="4322763"/>
          <a:ext cx="78867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052">
                  <a:extLst>
                    <a:ext uri="{9D8B030D-6E8A-4147-A177-3AD203B41FA5}">
                      <a16:colId xmlns:a16="http://schemas.microsoft.com/office/drawing/2014/main" val="1881811042"/>
                    </a:ext>
                  </a:extLst>
                </a:gridCol>
                <a:gridCol w="2247014">
                  <a:extLst>
                    <a:ext uri="{9D8B030D-6E8A-4147-A177-3AD203B41FA5}">
                      <a16:colId xmlns:a16="http://schemas.microsoft.com/office/drawing/2014/main" val="1175423402"/>
                    </a:ext>
                  </a:extLst>
                </a:gridCol>
                <a:gridCol w="3404634">
                  <a:extLst>
                    <a:ext uri="{9D8B030D-6E8A-4147-A177-3AD203B41FA5}">
                      <a16:colId xmlns:a16="http://schemas.microsoft.com/office/drawing/2014/main" val="180580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Release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Support period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381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3.0 “</a:t>
                      </a:r>
                      <a:r>
                        <a:rPr lang="en-GB" dirty="0" err="1"/>
                        <a:t>zeus</a:t>
                      </a:r>
                      <a:r>
                        <a:rPr lang="en-GB" dirty="0"/>
                        <a:t>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October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 months, EOL July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819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3.1 “</a:t>
                      </a:r>
                      <a:r>
                        <a:rPr lang="en-GB" dirty="0" err="1"/>
                        <a:t>dunfell</a:t>
                      </a:r>
                      <a:r>
                        <a:rPr lang="en-GB" dirty="0"/>
                        <a:t>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April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LTS: 2 years, EOL April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911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3.2 “</a:t>
                      </a:r>
                      <a:r>
                        <a:rPr lang="en-GB" dirty="0" err="1"/>
                        <a:t>gatesgarth</a:t>
                      </a:r>
                      <a:r>
                        <a:rPr lang="en-GB" dirty="0"/>
                        <a:t>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October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 months, EOL May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12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3.3 “</a:t>
                      </a:r>
                      <a:r>
                        <a:rPr lang="en-GB" dirty="0" err="1"/>
                        <a:t>hardknott</a:t>
                      </a:r>
                      <a:r>
                        <a:rPr lang="en-GB" dirty="0"/>
                        <a:t>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April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 months, EOL November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479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820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93547-BC0C-4931-BC74-C83398DEC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Next for OE?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6FE67-8271-49E8-A95F-9105D774B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Rust support moving into </a:t>
            </a:r>
            <a:r>
              <a:rPr lang="en-GB" dirty="0" err="1"/>
              <a:t>openembedded</a:t>
            </a:r>
            <a:r>
              <a:rPr lang="en-GB" dirty="0"/>
              <a:t>-core</a:t>
            </a:r>
          </a:p>
          <a:p>
            <a:r>
              <a:rPr lang="en-GB" dirty="0"/>
              <a:t>Improving reproducibility</a:t>
            </a:r>
          </a:p>
          <a:p>
            <a:r>
              <a:rPr lang="en-GB" dirty="0"/>
              <a:t>Hash equivalency service</a:t>
            </a:r>
          </a:p>
          <a:p>
            <a:r>
              <a:rPr lang="en-GB" dirty="0"/>
              <a:t>Always adding new recipes &amp; target machines</a:t>
            </a:r>
          </a:p>
          <a:p>
            <a:endParaRPr lang="en-GB" dirty="0"/>
          </a:p>
          <a:p>
            <a:r>
              <a:rPr lang="en-GB" dirty="0"/>
              <a:t>Current </a:t>
            </a:r>
            <a:r>
              <a:rPr lang="en-GB" dirty="0" err="1"/>
              <a:t>Outreachy</a:t>
            </a:r>
            <a:r>
              <a:rPr lang="en-GB" dirty="0"/>
              <a:t> interns with </a:t>
            </a:r>
            <a:r>
              <a:rPr lang="en-GB" dirty="0" err="1"/>
              <a:t>Yocto</a:t>
            </a:r>
            <a:r>
              <a:rPr lang="en-GB" dirty="0"/>
              <a:t> Project</a:t>
            </a:r>
          </a:p>
          <a:p>
            <a:pPr lvl="1"/>
            <a:r>
              <a:rPr lang="en-GB" dirty="0"/>
              <a:t>Enhance </a:t>
            </a:r>
            <a:r>
              <a:rPr lang="en-GB" dirty="0" err="1"/>
              <a:t>Yocto</a:t>
            </a:r>
            <a:r>
              <a:rPr lang="en-GB" dirty="0"/>
              <a:t> Project License Tracing</a:t>
            </a:r>
          </a:p>
          <a:p>
            <a:pPr lvl="1"/>
            <a:r>
              <a:rPr lang="en-GB" dirty="0"/>
              <a:t>Add support for </a:t>
            </a:r>
            <a:r>
              <a:rPr lang="en-GB" dirty="0" err="1"/>
              <a:t>elfutils</a:t>
            </a:r>
            <a:r>
              <a:rPr lang="en-GB" dirty="0"/>
              <a:t> debug info server</a:t>
            </a:r>
          </a:p>
        </p:txBody>
      </p:sp>
    </p:spTree>
    <p:extLst>
      <p:ext uri="{BB962C8B-B14F-4D97-AF65-F5344CB8AC3E}">
        <p14:creationId xmlns:p14="http://schemas.microsoft.com/office/powerpoint/2010/main" val="3867776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E9DE1-0DC2-4450-B61C-50200FA56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Getting Started with 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83821-4289-4592-9340-20FE45C60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Quick build guide:</a:t>
            </a:r>
          </a:p>
          <a:p>
            <a:pPr lvl="1"/>
            <a:r>
              <a:rPr lang="en-GB" dirty="0">
                <a:hlinkClick r:id="rId2"/>
              </a:rPr>
              <a:t>http://docs.yoctoproject.org/brief-yoctoprojectqs/index.html</a:t>
            </a:r>
            <a:endParaRPr lang="en-GB" dirty="0"/>
          </a:p>
          <a:p>
            <a:endParaRPr lang="en-GB" dirty="0"/>
          </a:p>
          <a:p>
            <a:r>
              <a:rPr lang="en-GB" dirty="0"/>
              <a:t>Live Coding tutorials from Josef </a:t>
            </a:r>
            <a:r>
              <a:rPr lang="en-GB" dirty="0" err="1"/>
              <a:t>Holzmayr</a:t>
            </a:r>
            <a:r>
              <a:rPr lang="en-GB" dirty="0"/>
              <a:t>:</a:t>
            </a:r>
          </a:p>
          <a:p>
            <a:pPr lvl="1"/>
            <a:r>
              <a:rPr lang="en-GB" dirty="0">
                <a:hlinkClick r:id="rId3"/>
              </a:rPr>
              <a:t>https://www.youtube.com/playlist?list=PLD4M5FoHz-TxMfBFrDKfIS_GLY25Qsfyj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335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D1A57-BC88-4D77-AA02-05ECB7E35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Resources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0EFD2-C18E-430D-84B8-4F29292CA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823268"/>
          </a:xfrm>
        </p:spPr>
        <p:txBody>
          <a:bodyPr>
            <a:normAutofit/>
          </a:bodyPr>
          <a:lstStyle/>
          <a:p>
            <a:r>
              <a:rPr lang="en-GB" dirty="0"/>
              <a:t>Source code:</a:t>
            </a:r>
          </a:p>
          <a:p>
            <a:pPr lvl="1"/>
            <a:r>
              <a:rPr lang="en-GB" dirty="0">
                <a:hlinkClick r:id="rId2"/>
              </a:rPr>
              <a:t>https://git.openembedded.org/</a:t>
            </a:r>
            <a:endParaRPr lang="en-GB" dirty="0"/>
          </a:p>
          <a:p>
            <a:pPr lvl="1"/>
            <a:r>
              <a:rPr lang="en-GB" dirty="0">
                <a:hlinkClick r:id="rId3"/>
              </a:rPr>
              <a:t>https://git.yoctoproject.org/</a:t>
            </a:r>
            <a:endParaRPr lang="en-GB" dirty="0"/>
          </a:p>
          <a:p>
            <a:endParaRPr lang="en-GB" dirty="0"/>
          </a:p>
          <a:p>
            <a:r>
              <a:rPr lang="en-GB" dirty="0"/>
              <a:t>Documentation:</a:t>
            </a:r>
          </a:p>
          <a:p>
            <a:pPr lvl="1"/>
            <a:r>
              <a:rPr lang="en-GB" dirty="0">
                <a:hlinkClick r:id="rId4"/>
              </a:rPr>
              <a:t>https://docs.yoctoproject.org/</a:t>
            </a:r>
            <a:endParaRPr lang="en-GB" dirty="0"/>
          </a:p>
          <a:p>
            <a:endParaRPr lang="en-GB" dirty="0"/>
          </a:p>
          <a:p>
            <a:r>
              <a:rPr lang="en-GB" dirty="0"/>
              <a:t>Wiki:</a:t>
            </a:r>
          </a:p>
          <a:p>
            <a:pPr lvl="1"/>
            <a:r>
              <a:rPr lang="en-GB" dirty="0">
                <a:hlinkClick r:id="rId5"/>
              </a:rPr>
              <a:t>https://www.openembedded.org/wiki/Main_Page</a:t>
            </a:r>
            <a:endParaRPr lang="en-GB" dirty="0"/>
          </a:p>
          <a:p>
            <a:pPr lvl="1"/>
            <a:r>
              <a:rPr lang="en-GB" dirty="0">
                <a:hlinkClick r:id="rId6"/>
              </a:rPr>
              <a:t>https://wiki.yoctoproject.org/wiki/Main_Page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605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6A1CA-726B-48E7-924E-334B38E02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Resources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E1C2E-44FB-406B-9160-66306C2A7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IRC: #oe and #yocto on </a:t>
            </a:r>
            <a:r>
              <a:rPr lang="en-GB" dirty="0" err="1"/>
              <a:t>FreeNode</a:t>
            </a:r>
            <a:endParaRPr lang="en-GB" dirty="0"/>
          </a:p>
          <a:p>
            <a:endParaRPr lang="en-GB" dirty="0"/>
          </a:p>
          <a:p>
            <a:r>
              <a:rPr lang="en-GB" dirty="0"/>
              <a:t>Mailing lists:</a:t>
            </a:r>
          </a:p>
          <a:p>
            <a:pPr lvl="1"/>
            <a:r>
              <a:rPr lang="en-GB" dirty="0">
                <a:hlinkClick r:id="rId2"/>
              </a:rPr>
              <a:t>https://lists.openembedded.org/</a:t>
            </a:r>
            <a:endParaRPr lang="en-GB" dirty="0"/>
          </a:p>
          <a:p>
            <a:pPr lvl="1"/>
            <a:r>
              <a:rPr lang="en-GB" dirty="0">
                <a:hlinkClick r:id="rId3"/>
              </a:rPr>
              <a:t>https://lists.yoctoproject.org/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505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74F798-DC5C-4BDE-A664-21E6CE8B06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Thanks!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B96A6BB-D26F-4FD8-9030-92E497CAB1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115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FE4C4-3E2A-4B55-941E-76062BD1B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High-level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90242-207F-4CF8-B33F-2600049A6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Build system for Embedded Linux and more</a:t>
            </a:r>
          </a:p>
          <a:p>
            <a:endParaRPr lang="en-GB" dirty="0"/>
          </a:p>
          <a:p>
            <a:r>
              <a:rPr lang="en-GB" dirty="0"/>
              <a:t>Cross-compilation allows efficient development for targets with limited CPU, RAM and storage</a:t>
            </a:r>
          </a:p>
          <a:p>
            <a:endParaRPr lang="en-GB" dirty="0"/>
          </a:p>
          <a:p>
            <a:r>
              <a:rPr lang="en-GB" dirty="0"/>
              <a:t>Produces package feeds, final images and any other artifacts you need</a:t>
            </a:r>
          </a:p>
        </p:txBody>
      </p:sp>
    </p:spTree>
    <p:extLst>
      <p:ext uri="{BB962C8B-B14F-4D97-AF65-F5344CB8AC3E}">
        <p14:creationId xmlns:p14="http://schemas.microsoft.com/office/powerpoint/2010/main" val="1874349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FD225-1D31-4B9C-BE20-43E27944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OE?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E425A-8B0E-410D-BF34-FAB1BDCFD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Flexibility</a:t>
            </a:r>
          </a:p>
          <a:p>
            <a:r>
              <a:rPr lang="en-GB" dirty="0"/>
              <a:t>Wide set of recipes &amp; machines already supported</a:t>
            </a:r>
          </a:p>
          <a:p>
            <a:r>
              <a:rPr lang="en-GB" dirty="0"/>
              <a:t>Strong community</a:t>
            </a:r>
          </a:p>
          <a:p>
            <a:r>
              <a:rPr lang="en-GB" dirty="0"/>
              <a:t>Well documented</a:t>
            </a:r>
          </a:p>
          <a:p>
            <a:r>
              <a:rPr lang="en-GB" dirty="0"/>
              <a:t>Extensively tested</a:t>
            </a:r>
          </a:p>
          <a:p>
            <a:r>
              <a:rPr lang="en-GB" dirty="0"/>
              <a:t>Excellent progress on reproducible builds</a:t>
            </a:r>
          </a:p>
          <a:p>
            <a:r>
              <a:rPr lang="en-GB" dirty="0"/>
              <a:t>Integrates with a variety of additional tools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2936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3B67C-F5D6-4901-A204-8557F979C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Core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F3838-8562-4F4D-A628-AE240CA9F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59473"/>
          </a:xfrm>
        </p:spPr>
        <p:txBody>
          <a:bodyPr>
            <a:normAutofit/>
          </a:bodyPr>
          <a:lstStyle/>
          <a:p>
            <a:r>
              <a:rPr lang="en-GB" dirty="0"/>
              <a:t>Recipe – Specifies how to build software packages or images</a:t>
            </a:r>
          </a:p>
          <a:p>
            <a:endParaRPr lang="en-GB" dirty="0"/>
          </a:p>
          <a:p>
            <a:r>
              <a:rPr lang="en-GB" dirty="0"/>
              <a:t>Class – Common build configuration used across multiple recipes</a:t>
            </a:r>
          </a:p>
          <a:p>
            <a:endParaRPr lang="en-GB" dirty="0"/>
          </a:p>
          <a:p>
            <a:r>
              <a:rPr lang="en-GB" dirty="0"/>
              <a:t>Machine – Target hardware or virtual machine for which software is compiled</a:t>
            </a:r>
          </a:p>
          <a:p>
            <a:endParaRPr lang="en-GB" dirty="0"/>
          </a:p>
          <a:p>
            <a:r>
              <a:rPr lang="en-GB" dirty="0"/>
              <a:t>Distro – Selects policy and configuration</a:t>
            </a:r>
          </a:p>
        </p:txBody>
      </p:sp>
    </p:spTree>
    <p:extLst>
      <p:ext uri="{BB962C8B-B14F-4D97-AF65-F5344CB8AC3E}">
        <p14:creationId xmlns:p14="http://schemas.microsoft.com/office/powerpoint/2010/main" val="835623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5A88A-DFA5-402B-956A-D6FA419D3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Currently Supported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8B329-0D9F-4590-8B67-A95AE8990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QEMU &amp; other virtual machines</a:t>
            </a:r>
          </a:p>
          <a:p>
            <a:pPr lvl="1"/>
            <a:r>
              <a:rPr lang="en-GB" dirty="0"/>
              <a:t>X86, ARM, RISC-V, PowerPC, etc</a:t>
            </a:r>
          </a:p>
          <a:p>
            <a:pPr lvl="1"/>
            <a:r>
              <a:rPr lang="en-GB" dirty="0"/>
              <a:t>32-bit and 64-bit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Generic PC &amp; Server hardware</a:t>
            </a:r>
          </a:p>
          <a:p>
            <a:r>
              <a:rPr lang="en-GB" dirty="0" err="1"/>
              <a:t>BeagleBone</a:t>
            </a:r>
            <a:r>
              <a:rPr lang="en-GB" dirty="0"/>
              <a:t> &amp; compatible devices</a:t>
            </a:r>
          </a:p>
          <a:p>
            <a:r>
              <a:rPr lang="en-GB" dirty="0"/>
              <a:t>Most Raspberry Pi models</a:t>
            </a:r>
          </a:p>
          <a:p>
            <a:r>
              <a:rPr lang="en-GB" dirty="0"/>
              <a:t>Many other popular consumer &amp; hobbyist boards</a:t>
            </a:r>
          </a:p>
          <a:p>
            <a:r>
              <a:rPr lang="en-GB" dirty="0"/>
              <a:t>Commercial, industrial &amp; specialist systems</a:t>
            </a:r>
          </a:p>
        </p:txBody>
      </p:sp>
    </p:spTree>
    <p:extLst>
      <p:ext uri="{BB962C8B-B14F-4D97-AF65-F5344CB8AC3E}">
        <p14:creationId xmlns:p14="http://schemas.microsoft.com/office/powerpoint/2010/main" val="1120860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384CC-1A79-4750-857D-A12D6C1C4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Existing Recipes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B0016-1EEE-4F90-B8CA-DB1418A60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C, Python, Java, Rust, Go, …</a:t>
            </a:r>
          </a:p>
          <a:p>
            <a:r>
              <a:rPr lang="en-GB" dirty="0"/>
              <a:t>Linux kernel, Zephyr, various hypervisors</a:t>
            </a:r>
          </a:p>
          <a:p>
            <a:r>
              <a:rPr lang="en-GB" dirty="0"/>
              <a:t>U-boot &amp; other bootloaders</a:t>
            </a:r>
          </a:p>
          <a:p>
            <a:r>
              <a:rPr lang="en-GB" dirty="0" err="1"/>
              <a:t>sysvinit</a:t>
            </a:r>
            <a:r>
              <a:rPr lang="en-GB" dirty="0"/>
              <a:t> or </a:t>
            </a:r>
            <a:r>
              <a:rPr lang="en-GB" dirty="0" err="1"/>
              <a:t>systemd</a:t>
            </a:r>
            <a:endParaRPr lang="en-GB" dirty="0"/>
          </a:p>
          <a:p>
            <a:r>
              <a:rPr lang="en-GB" dirty="0" err="1"/>
              <a:t>Xfce</a:t>
            </a:r>
            <a:r>
              <a:rPr lang="en-GB" dirty="0"/>
              <a:t>, LXQT, KDE, Sato, other desktop environments</a:t>
            </a:r>
          </a:p>
          <a:p>
            <a:r>
              <a:rPr lang="en-GB" dirty="0"/>
              <a:t>Firefox, Chromium, </a:t>
            </a:r>
            <a:r>
              <a:rPr lang="en-GB" dirty="0" err="1"/>
              <a:t>qtwebbrowser</a:t>
            </a:r>
            <a:r>
              <a:rPr lang="en-GB" dirty="0"/>
              <a:t>, etc</a:t>
            </a:r>
          </a:p>
          <a:p>
            <a:r>
              <a:rPr lang="en-GB" dirty="0"/>
              <a:t>A multitude of command line tools &amp; services</a:t>
            </a:r>
          </a:p>
        </p:txBody>
      </p:sp>
    </p:spTree>
    <p:extLst>
      <p:ext uri="{BB962C8B-B14F-4D97-AF65-F5344CB8AC3E}">
        <p14:creationId xmlns:p14="http://schemas.microsoft.com/office/powerpoint/2010/main" val="2068633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566F0-5AE8-441D-A6F4-A10210137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Project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41728-FBD8-4954-9D46-A40059B74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Launched in 2003 to meet the needs of the </a:t>
            </a:r>
            <a:r>
              <a:rPr lang="en-GB" dirty="0" err="1"/>
              <a:t>OpenZaurus</a:t>
            </a:r>
            <a:r>
              <a:rPr lang="en-GB" dirty="0"/>
              <a:t> project</a:t>
            </a:r>
          </a:p>
          <a:p>
            <a:r>
              <a:rPr lang="en-GB" dirty="0"/>
              <a:t>Rapidly grew to support a variety of targets &amp; software recipes</a:t>
            </a:r>
          </a:p>
          <a:p>
            <a:r>
              <a:rPr lang="en-GB" dirty="0"/>
              <a:t>Split into </a:t>
            </a:r>
            <a:r>
              <a:rPr lang="en-GB" dirty="0" err="1"/>
              <a:t>Bitbake</a:t>
            </a:r>
            <a:r>
              <a:rPr lang="en-GB" dirty="0"/>
              <a:t> (build tool) and </a:t>
            </a:r>
            <a:r>
              <a:rPr lang="en-GB" dirty="0" err="1"/>
              <a:t>OpenEmbedded</a:t>
            </a:r>
            <a:r>
              <a:rPr lang="en-GB" dirty="0"/>
              <a:t> (metadata) repositories in 2004</a:t>
            </a:r>
          </a:p>
          <a:p>
            <a:r>
              <a:rPr lang="en-GB" dirty="0"/>
              <a:t>Layer model adopted in 2011, </a:t>
            </a:r>
            <a:r>
              <a:rPr lang="en-GB" dirty="0" err="1"/>
              <a:t>openembedded</a:t>
            </a:r>
            <a:r>
              <a:rPr lang="en-GB" dirty="0"/>
              <a:t>-core repository created</a:t>
            </a:r>
          </a:p>
        </p:txBody>
      </p:sp>
    </p:spTree>
    <p:extLst>
      <p:ext uri="{BB962C8B-B14F-4D97-AF65-F5344CB8AC3E}">
        <p14:creationId xmlns:p14="http://schemas.microsoft.com/office/powerpoint/2010/main" val="3577774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4AC60-E560-48C1-83DD-D08D2F2C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Tools &amp;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32352-8C75-4BD5-BB7A-223810015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Devtool</a:t>
            </a:r>
            <a:r>
              <a:rPr lang="en-GB" dirty="0"/>
              <a:t> – Automatic recipe creation</a:t>
            </a:r>
          </a:p>
          <a:p>
            <a:r>
              <a:rPr lang="en-GB" dirty="0" err="1"/>
              <a:t>Wic</a:t>
            </a:r>
            <a:r>
              <a:rPr lang="en-GB" dirty="0"/>
              <a:t> – Build ready-to-use partitioned images</a:t>
            </a:r>
          </a:p>
          <a:p>
            <a:r>
              <a:rPr lang="en-GB" dirty="0"/>
              <a:t>Archiver – Support copyleft license compliance</a:t>
            </a:r>
          </a:p>
          <a:p>
            <a:r>
              <a:rPr lang="en-GB" dirty="0"/>
              <a:t>Package feeds &amp; on-target package management</a:t>
            </a:r>
          </a:p>
          <a:p>
            <a:r>
              <a:rPr lang="en-GB" dirty="0"/>
              <a:t>SDK</a:t>
            </a:r>
          </a:p>
        </p:txBody>
      </p:sp>
    </p:spTree>
    <p:extLst>
      <p:ext uri="{BB962C8B-B14F-4D97-AF65-F5344CB8AC3E}">
        <p14:creationId xmlns:p14="http://schemas.microsoft.com/office/powerpoint/2010/main" val="2012387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E456C-C298-469F-82AE-44C8EFE91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OE &amp; </a:t>
            </a:r>
            <a:r>
              <a:rPr lang="en-GB" dirty="0" err="1"/>
              <a:t>Yocto</a:t>
            </a:r>
            <a:r>
              <a:rPr lang="en-GB" dirty="0"/>
              <a:t>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F3B5E-FF39-4843-8FE6-510A1FD4C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Yocto</a:t>
            </a:r>
            <a:r>
              <a:rPr lang="en-GB" dirty="0"/>
              <a:t> Project launched in 2010</a:t>
            </a:r>
          </a:p>
          <a:p>
            <a:r>
              <a:rPr lang="en-GB" dirty="0"/>
              <a:t>Builds a ecosystem of technologies, best practices, documentation, training and companies</a:t>
            </a:r>
          </a:p>
          <a:p>
            <a:r>
              <a:rPr lang="en-GB" dirty="0"/>
              <a:t>Uses </a:t>
            </a:r>
            <a:r>
              <a:rPr lang="en-GB" dirty="0" err="1"/>
              <a:t>OpenEmbedded</a:t>
            </a:r>
            <a:r>
              <a:rPr lang="en-GB" dirty="0"/>
              <a:t> build system</a:t>
            </a:r>
          </a:p>
          <a:p>
            <a:r>
              <a:rPr lang="en-GB" dirty="0"/>
              <a:t>Contributes extensive resources to OE</a:t>
            </a:r>
          </a:p>
          <a:p>
            <a:pPr lvl="1"/>
            <a:r>
              <a:rPr lang="en-GB" dirty="0"/>
              <a:t>Maintenance, documentation, infrastructure &amp; testing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>
                <a:hlinkClick r:id="rId2"/>
              </a:rPr>
              <a:t>https://www.yoctoproject.org/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838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586</Words>
  <Application>Microsoft Office PowerPoint</Application>
  <PresentationFormat>On-screen Show (4:3)</PresentationFormat>
  <Paragraphs>118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Introducing OpenEmbedded</vt:lpstr>
      <vt:lpstr>High-level Overview</vt:lpstr>
      <vt:lpstr>Why OE?</vt:lpstr>
      <vt:lpstr>Core concepts</vt:lpstr>
      <vt:lpstr>Currently Supported Devices</vt:lpstr>
      <vt:lpstr>Existing Recipes</vt:lpstr>
      <vt:lpstr>Project History</vt:lpstr>
      <vt:lpstr>Additional Tools &amp; Features</vt:lpstr>
      <vt:lpstr>OE &amp; Yocto Project</vt:lpstr>
      <vt:lpstr>Yocto Project Releases</vt:lpstr>
      <vt:lpstr>What Next for OE?</vt:lpstr>
      <vt:lpstr>Getting Started with OE</vt:lpstr>
      <vt:lpstr>Additional Resources (1)</vt:lpstr>
      <vt:lpstr>Additional Resources (2)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OpenEmbedded</dc:title>
  <dc:creator>Paul Barker</dc:creator>
  <cp:lastModifiedBy>Paul Barker</cp:lastModifiedBy>
  <cp:revision>12</cp:revision>
  <dcterms:created xsi:type="dcterms:W3CDTF">2021-01-22T12:29:12Z</dcterms:created>
  <dcterms:modified xsi:type="dcterms:W3CDTF">2021-01-22T17:57:44Z</dcterms:modified>
</cp:coreProperties>
</file>