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58" r:id="rId1"/>
  </p:sldMasterIdLst>
  <p:notesMasterIdLst>
    <p:notesMasterId r:id="rId15"/>
  </p:notesMasterIdLst>
  <p:sldIdLst>
    <p:sldId id="256" r:id="rId2"/>
    <p:sldId id="298" r:id="rId3"/>
    <p:sldId id="303" r:id="rId4"/>
    <p:sldId id="299" r:id="rId5"/>
    <p:sldId id="297" r:id="rId6"/>
    <p:sldId id="305" r:id="rId7"/>
    <p:sldId id="306" r:id="rId8"/>
    <p:sldId id="301" r:id="rId9"/>
    <p:sldId id="304" r:id="rId10"/>
    <p:sldId id="302" r:id="rId11"/>
    <p:sldId id="295" r:id="rId12"/>
    <p:sldId id="292" r:id="rId13"/>
    <p:sldId id="296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60">
          <p15:clr>
            <a:srgbClr val="A4A3A4"/>
          </p15:clr>
        </p15:guide>
        <p15:guide id="2" pos="28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1944859-A6D1-40A8-A273-7F3E48F424B9}">
  <a:tblStyle styleId="{91944859-A6D1-40A8-A273-7F3E48F424B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3" autoAdjust="0"/>
    <p:restoredTop sz="94694"/>
  </p:normalViewPr>
  <p:slideViewPr>
    <p:cSldViewPr snapToGrid="0">
      <p:cViewPr varScale="1">
        <p:scale>
          <a:sx n="168" d="100"/>
          <a:sy n="168" d="100"/>
        </p:scale>
        <p:origin x="138" y="150"/>
      </p:cViewPr>
      <p:guideLst>
        <p:guide orient="horz" pos="660"/>
        <p:guide pos="288"/>
        <p:guide pos="5472"/>
      </p:guideLst>
    </p:cSldViewPr>
  </p:slideViewPr>
  <p:outlineViewPr>
    <p:cViewPr>
      <p:scale>
        <a:sx n="33" d="100"/>
        <a:sy n="33" d="100"/>
      </p:scale>
      <p:origin x="0" y="-653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14541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1bf2a1947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1bf2a1947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g71bf2a1947_0_9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33c127a5e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" name="Google Shape;360;g33c127a5e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g33c127a5e5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_Slide">
  <p:cSld name="Title_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4554036" y="2082363"/>
            <a:ext cx="4157100" cy="12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None/>
              <a:defRPr sz="240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6pPr>
            <a:lvl7pPr marR="0" lvl="6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7pPr>
            <a:lvl8pPr marR="0" lvl="7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8pPr>
            <a:lvl9pPr marR="0" lvl="8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4554033" y="3432343"/>
            <a:ext cx="4157100" cy="6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13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500"/>
              </a:spcBef>
              <a:spcAft>
                <a:spcPts val="0"/>
              </a:spcAft>
              <a:buClr>
                <a:srgbClr val="8E9193"/>
              </a:buClr>
              <a:buSzPts val="2200"/>
              <a:buFont typeface="Noto Sans Symbols"/>
              <a:buNone/>
              <a:defRPr sz="22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500"/>
              </a:spcBef>
              <a:spcAft>
                <a:spcPts val="0"/>
              </a:spcAft>
              <a:buClr>
                <a:srgbClr val="8E9193"/>
              </a:buClr>
              <a:buSzPts val="2200"/>
              <a:buFont typeface="Courier"/>
              <a:buNone/>
              <a:defRPr sz="2200" b="1" i="0" u="none" strike="noStrike" cap="none">
                <a:solidFill>
                  <a:srgbClr val="8E9193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marR="0" lvl="5" algn="ctr" rtl="0">
              <a:spcBef>
                <a:spcPts val="500"/>
              </a:spcBef>
              <a:spcAft>
                <a:spcPts val="0"/>
              </a:spcAft>
              <a:buClr>
                <a:srgbClr val="8E9193"/>
              </a:buClr>
              <a:buSzPts val="2200"/>
              <a:buFont typeface="Courier"/>
              <a:buNone/>
              <a:defRPr sz="2200" b="1" i="0" u="none" strike="noStrike" cap="none">
                <a:solidFill>
                  <a:srgbClr val="8E9193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marR="0" lvl="6" algn="ctr" rtl="0">
              <a:spcBef>
                <a:spcPts val="500"/>
              </a:spcBef>
              <a:spcAft>
                <a:spcPts val="0"/>
              </a:spcAft>
              <a:buClr>
                <a:srgbClr val="8E9193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500"/>
              </a:spcBef>
              <a:spcAft>
                <a:spcPts val="0"/>
              </a:spcAft>
              <a:buClr>
                <a:srgbClr val="8E9193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4554538" y="4254103"/>
            <a:ext cx="41592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13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Lato"/>
              <a:buNone/>
              <a:defRPr sz="1800" i="0" u="none" strike="noStrike" cap="non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1" i="0" u="none" strike="noStrike" cap="non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Lato"/>
              <a:buNone/>
              <a:defRPr sz="1800" b="1" i="0" u="none" strike="noStrike" cap="non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ato"/>
              <a:buNone/>
              <a:defRPr sz="1800" b="1" i="0" u="none" strike="noStrike" cap="non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Lato"/>
              <a:buNone/>
              <a:defRPr sz="1800" i="0" u="none" strike="noStrike" cap="non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68300" algn="l" rtl="0"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Lato"/>
              <a:buChar char="#"/>
              <a:defRPr sz="2200" i="0" u="none" strike="noStrike" cap="none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429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•"/>
              <a:defRPr sz="180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429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AutoNum type="arabicPlain"/>
              <a:defRPr sz="180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42900" algn="l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ato"/>
              <a:buChar char="•"/>
              <a:defRPr sz="180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54025" y="1044925"/>
            <a:ext cx="4157100" cy="1037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454025" y="306388"/>
            <a:ext cx="8227500" cy="6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None/>
              <a:defRPr sz="260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6pPr>
            <a:lvl7pPr marR="0" lvl="6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7pPr>
            <a:lvl8pPr marR="0" lvl="7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8pPr>
            <a:lvl9pPr marR="0" lvl="8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448853" y="1034653"/>
            <a:ext cx="8233200" cy="3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1000" algn="l" rtl="0"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Lato"/>
              <a:buChar char="•"/>
              <a:defRPr sz="2400" i="0" u="none" strike="noStrike" cap="none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Lato"/>
              <a:buChar char="•"/>
              <a:defRPr sz="2200" i="0" u="none" strike="noStrike" cap="none">
                <a:solidFill>
                  <a:srgbClr val="404040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68300" algn="l" rtl="0"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Lato"/>
              <a:buAutoNum type="arabicPlain"/>
              <a:defRPr sz="2200" i="0" u="none" strike="noStrike" cap="none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68300" algn="l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Lato"/>
              <a:buChar char="•"/>
              <a:defRPr sz="2200" i="0" u="none" strike="noStrike" cap="none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68300" algn="l" rtl="0"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Lato Light"/>
              <a:buChar char="$"/>
              <a:defRPr sz="2200" i="0" u="none" strike="noStrike" cap="none">
                <a:solidFill>
                  <a:schemeClr val="accent6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marR="0" lvl="5" indent="-368300" algn="l" rtl="0"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Lato Light"/>
              <a:buChar char="#"/>
              <a:defRPr sz="2200" i="0" u="none" strike="noStrike" cap="none">
                <a:solidFill>
                  <a:schemeClr val="accent6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marR="0" lvl="6" indent="-3429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 Hairline"/>
              <a:buChar char="•"/>
              <a:defRPr sz="1800" i="0" u="none" strike="noStrike" cap="none">
                <a:solidFill>
                  <a:schemeClr val="dk1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marL="3657600" marR="0" lvl="7" indent="-3429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 Hairline"/>
              <a:buAutoNum type="arabicPlain"/>
              <a:defRPr sz="1800" i="0" u="none" strike="noStrike" cap="none">
                <a:solidFill>
                  <a:schemeClr val="dk1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marL="4114800" marR="0" lvl="8" indent="-342900" algn="l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ato Hairline"/>
              <a:buChar char="•"/>
              <a:defRPr sz="1800" i="0" u="none" strike="noStrike" cap="none">
                <a:solidFill>
                  <a:schemeClr val="dk1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vider_Option2">
  <p:cSld name="Divider_Option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31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Noto Sans Symbols"/>
              <a:buAutoNum type="arabicPlain"/>
              <a:defRPr sz="22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Courier"/>
              <a:buChar char="$"/>
              <a:defRPr sz="2200" b="1" i="0" u="none" strike="noStrike" cap="none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marR="0" lvl="5" algn="l" rtl="0"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Courier"/>
              <a:buChar char="#"/>
              <a:defRPr sz="2200" b="1" i="0" u="none" strike="noStrike" cap="none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marR="0" lvl="6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AutoNum type="arabicPlain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1173655" y="3547240"/>
            <a:ext cx="7506000" cy="10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None/>
              <a:defRPr sz="260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6pPr>
            <a:lvl7pPr marR="0" lvl="6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7pPr>
            <a:lvl8pPr marR="0" lvl="7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8pPr>
            <a:lvl9pPr marR="0" lvl="8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/>
          <p:nvPr/>
        </p:nvSpPr>
        <p:spPr>
          <a:xfrm>
            <a:off x="6711544" y="4845148"/>
            <a:ext cx="1970700" cy="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Yocto Project | The Linux Foundation</a:t>
            </a:r>
            <a:endParaRPr sz="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vider_Option3">
  <p:cSld name="Divider_Option3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1833055" y="2243581"/>
            <a:ext cx="684660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i="0" u="none" strike="noStrike" cap="none">
                <a:solidFill>
                  <a:schemeClr val="lt1"/>
                </a:solidFill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6pPr>
            <a:lvl7pPr marR="0" lvl="6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7pPr>
            <a:lvl8pPr marR="0" lvl="7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8pPr>
            <a:lvl9pPr marR="0" lvl="8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1804988" y="3094435"/>
            <a:ext cx="6874800" cy="6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r" rtl="0"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L="914400" marR="0" lvl="1" indent="-228600" algn="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i="0" u="none" strike="noStrike" cap="none">
                <a:solidFill>
                  <a:srgbClr val="FFFFFF"/>
                </a:solidFill>
              </a:defRPr>
            </a:lvl2pPr>
            <a:lvl3pPr marL="1371600" marR="0" lvl="2" indent="-228600" algn="r" rtl="0"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200"/>
              <a:buNone/>
              <a:defRPr sz="2200" i="0" u="none" strike="noStrike" cap="none">
                <a:solidFill>
                  <a:srgbClr val="FFFFFF"/>
                </a:solidFill>
              </a:defRPr>
            </a:lvl3pPr>
            <a:lvl4pPr marL="1828800" marR="0" lvl="3" indent="-228600" algn="r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 i="0" u="none" strike="noStrike" cap="none">
                <a:solidFill>
                  <a:srgbClr val="FFFFFF"/>
                </a:solidFill>
              </a:defRPr>
            </a:lvl4pPr>
            <a:lvl5pPr marL="2286000" marR="0" lvl="4" indent="-228600" algn="r" rtl="0"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Lato"/>
              <a:buNone/>
              <a:defRPr sz="2200" b="1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68300" algn="l" rtl="0"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Lato Light"/>
              <a:buChar char="#"/>
              <a:defRPr sz="2200" i="0" u="none" strike="noStrike" cap="none">
                <a:solidFill>
                  <a:schemeClr val="accent6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marR="0" lvl="6" indent="-3429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 i="0" u="none" strike="noStrike" cap="none">
                <a:solidFill>
                  <a:schemeClr val="dk1"/>
                </a:solidFill>
              </a:defRPr>
            </a:lvl7pPr>
            <a:lvl8pPr marL="3657600" marR="0" lvl="7" indent="-3429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 Hairline"/>
              <a:buAutoNum type="arabicPlain"/>
              <a:defRPr sz="1800" i="0" u="none" strike="noStrike" cap="none">
                <a:solidFill>
                  <a:schemeClr val="dk1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marL="4114800" marR="0" lvl="8" indent="-342900" algn="l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ato Hairline"/>
              <a:buChar char="•"/>
              <a:defRPr sz="1800" i="0" u="none" strike="noStrike" cap="none">
                <a:solidFill>
                  <a:schemeClr val="dk1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endParaRPr/>
          </a:p>
        </p:txBody>
      </p:sp>
      <p:sp>
        <p:nvSpPr>
          <p:cNvPr id="33" name="Google Shape;33;p6"/>
          <p:cNvSpPr txBox="1"/>
          <p:nvPr/>
        </p:nvSpPr>
        <p:spPr>
          <a:xfrm>
            <a:off x="6711544" y="4845148"/>
            <a:ext cx="1970700" cy="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Yocto Project | The Linux Foundation</a:t>
            </a:r>
            <a:endParaRPr sz="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vider_Option4">
  <p:cSld name="Divider_Option4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31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Noto Sans Symbols"/>
              <a:buAutoNum type="arabicPlain"/>
              <a:defRPr sz="22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Courier"/>
              <a:buChar char="$"/>
              <a:defRPr sz="2200" b="1" i="0" u="none" strike="noStrike" cap="none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marR="0" lvl="5" algn="l" rtl="0"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Courier"/>
              <a:buChar char="#"/>
              <a:defRPr sz="2200" b="1" i="0" u="none" strike="noStrike" cap="none">
                <a:solidFill>
                  <a:schemeClr val="accent6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marR="0" lvl="6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AutoNum type="arabicPlain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1173655" y="3547240"/>
            <a:ext cx="7506000" cy="10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i="0" u="none" strike="noStrike" cap="none">
                <a:solidFill>
                  <a:srgbClr val="FFFFFF"/>
                </a:solidFill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6pPr>
            <a:lvl7pPr marR="0" lvl="6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7pPr>
            <a:lvl8pPr marR="0" lvl="7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8pPr>
            <a:lvl9pPr marR="0" lvl="8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9pPr>
          </a:lstStyle>
          <a:p>
            <a:endParaRPr/>
          </a:p>
        </p:txBody>
      </p:sp>
      <p:sp>
        <p:nvSpPr>
          <p:cNvPr id="37" name="Google Shape;37;p7"/>
          <p:cNvSpPr txBox="1"/>
          <p:nvPr/>
        </p:nvSpPr>
        <p:spPr>
          <a:xfrm>
            <a:off x="6711544" y="4845148"/>
            <a:ext cx="1970700" cy="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Yocto Project | The Linux Foundation</a:t>
            </a:r>
            <a:endParaRPr sz="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inal Slide">
  <p:cSld name="Final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1872922" y="1928921"/>
            <a:ext cx="5720700" cy="128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i="0" u="none" strike="noStrike" cap="none">
                <a:solidFill>
                  <a:srgbClr val="FFFFFF"/>
                </a:solidFill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6pPr>
            <a:lvl7pPr marR="0" lvl="6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7pPr>
            <a:lvl8pPr marR="0" lvl="7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8pPr>
            <a:lvl9pPr marR="0" lvl="8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9pPr>
          </a:lstStyle>
          <a:p>
            <a:endParaRPr/>
          </a:p>
        </p:txBody>
      </p:sp>
      <p:pic>
        <p:nvPicPr>
          <p:cNvPr id="47" name="Google Shape;47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32075" y="4087725"/>
            <a:ext cx="3818475" cy="95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vider_Option1">
  <p:cSld name="Divider_Option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1833055" y="2243581"/>
            <a:ext cx="684660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None/>
              <a:defRPr sz="260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6pPr>
            <a:lvl7pPr marR="0" lvl="6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7pPr>
            <a:lvl8pPr marR="0" lvl="7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8pPr>
            <a:lvl9pPr marR="0" lvl="8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1804988" y="3094435"/>
            <a:ext cx="6874800" cy="6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r" rtl="0"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Lato"/>
              <a:buNone/>
              <a:defRPr sz="240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28600" algn="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Lato"/>
              <a:buNone/>
              <a:defRPr sz="220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28600" algn="r" rtl="0"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Lato"/>
              <a:buNone/>
              <a:defRPr sz="220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28600" algn="r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Lato"/>
              <a:buNone/>
              <a:defRPr sz="220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28600" algn="r" rtl="0"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Lato Hairline"/>
              <a:buNone/>
              <a:defRPr sz="2200" b="0" i="0" u="none" strike="noStrike" cap="none">
                <a:solidFill>
                  <a:srgbClr val="FFFFFF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marL="2743200" marR="0" lvl="5" indent="-368300" algn="l" rtl="0"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Lato Hairline"/>
              <a:buChar char="#"/>
              <a:defRPr sz="2200" b="0" i="0" u="none" strike="noStrike" cap="none">
                <a:solidFill>
                  <a:schemeClr val="accent6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marL="3200400" marR="0" lvl="6" indent="-3429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 Hairline"/>
              <a:buChar char="•"/>
              <a:defRPr sz="1800" i="0" u="none" strike="noStrike" cap="none">
                <a:solidFill>
                  <a:schemeClr val="dk1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marL="3657600" marR="0" lvl="7" indent="-3429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 Hairline"/>
              <a:buAutoNum type="arabicPlain"/>
              <a:defRPr sz="1800" i="0" u="none" strike="noStrike" cap="none">
                <a:solidFill>
                  <a:schemeClr val="dk1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marL="4114800" marR="0" lvl="8" indent="-342900" algn="l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ato Hairline"/>
              <a:buChar char="•"/>
              <a:defRPr sz="1800" i="0" u="none" strike="noStrike" cap="none">
                <a:solidFill>
                  <a:schemeClr val="dk1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6711544" y="4845148"/>
            <a:ext cx="1970700" cy="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Yocto Project | The Linux Foundation</a:t>
            </a:r>
            <a:endParaRPr sz="800" i="0" u="none" strike="noStrike" cap="non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42801972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4025" y="306388"/>
            <a:ext cx="8227500" cy="6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None/>
              <a:defRPr sz="2600" b="1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00" b="1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6pPr>
            <a:lvl7pPr marR="0" lvl="6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7pPr>
            <a:lvl8pPr marR="0" lvl="7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8pPr>
            <a:lvl9pPr marR="0" lvl="8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hlink"/>
                </a:solidFill>
                <a:latin typeface="Exo Thin"/>
                <a:ea typeface="Exo Thin"/>
                <a:cs typeface="Exo Thin"/>
                <a:sym typeface="Exo Thin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5613" y="1035051"/>
            <a:ext cx="8228100" cy="34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1000" algn="l" rtl="0"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Lato"/>
              <a:buChar char="•"/>
              <a:defRPr sz="2400" b="1" i="0" u="none" strike="noStrike" cap="none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Lato"/>
              <a:buChar char="•"/>
              <a:defRPr sz="2200" i="0" u="none" strike="noStrike" cap="none">
                <a:solidFill>
                  <a:srgbClr val="404040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68300" algn="l" rtl="0"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Lato"/>
              <a:buAutoNum type="arabicPlain"/>
              <a:defRPr sz="2200" i="0" u="none" strike="noStrike" cap="none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68300" algn="l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Lato"/>
              <a:buChar char="•"/>
              <a:defRPr sz="2200" i="0" u="none" strike="noStrike" cap="none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68300" algn="l" rtl="0"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Lato Hairline"/>
              <a:buChar char="$"/>
              <a:defRPr sz="2200" i="0" u="none" strike="noStrike" cap="none">
                <a:solidFill>
                  <a:schemeClr val="accent6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marL="2743200" marR="0" lvl="5" indent="-368300" algn="l" rtl="0"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Lato Hairline"/>
              <a:buChar char="#"/>
              <a:defRPr sz="2200" i="0" u="none" strike="noStrike" cap="none">
                <a:solidFill>
                  <a:schemeClr val="accent6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marL="3200400" marR="0" lvl="6" indent="-3429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 Light"/>
              <a:buChar char="•"/>
              <a:defRPr sz="180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marR="0" lvl="7" indent="-3429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 Light"/>
              <a:buAutoNum type="arabicPlain"/>
              <a:defRPr sz="180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marR="0" lvl="8" indent="-342900" algn="l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ato Light"/>
              <a:buChar char="•"/>
              <a:defRPr sz="180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/>
          <p:nvPr/>
        </p:nvSpPr>
        <p:spPr>
          <a:xfrm>
            <a:off x="88299" y="4811975"/>
            <a:ext cx="361800" cy="1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sz="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" name="Google Shape;13;p1"/>
          <p:cNvSpPr txBox="1"/>
          <p:nvPr/>
        </p:nvSpPr>
        <p:spPr>
          <a:xfrm>
            <a:off x="6711544" y="4845148"/>
            <a:ext cx="1970700" cy="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Yocto Project</a:t>
            </a:r>
            <a:r>
              <a:rPr lang="en-US" sz="800" i="0" u="none" strike="noStrike" cap="none" baseline="30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®</a:t>
            </a:r>
            <a:r>
              <a:rPr lang="en-US" sz="80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| The Linux Foundation</a:t>
            </a:r>
            <a:r>
              <a:rPr lang="en-US" sz="800" i="0" u="none" strike="noStrike" cap="none" baseline="30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®</a:t>
            </a:r>
            <a:endParaRPr sz="800" i="0" u="none" strike="noStrike" cap="none" baseline="30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9" r:id="rId8"/>
  </p:sldLayoutIdLst>
  <p:transition>
    <p:fade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5.png"/><Relationship Id="rId3" Type="http://schemas.openxmlformats.org/officeDocument/2006/relationships/hyperlink" Target="https://stackoverflow.com/search?q=yocto+project" TargetMode="External"/><Relationship Id="rId7" Type="http://schemas.openxmlformats.org/officeDocument/2006/relationships/hyperlink" Target="https://www.linkedin.com/company/yocto-project/" TargetMode="External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hyperlink" Target="https://www.twitch.tv/yocto_project" TargetMode="External"/><Relationship Id="rId5" Type="http://schemas.openxmlformats.org/officeDocument/2006/relationships/hyperlink" Target="https://www.facebook.com/yoctoproject/" TargetMode="External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hyperlink" Target="https://twitter.com/yoctoprojec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konsulko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barker.dev/" TargetMode="External"/><Relationship Id="rId2" Type="http://schemas.openxmlformats.org/officeDocument/2006/relationships/hyperlink" Target="mailto:pbarker@konsulko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ustup.r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ctrTitle"/>
          </p:nvPr>
        </p:nvSpPr>
        <p:spPr>
          <a:xfrm>
            <a:off x="2054150" y="2082356"/>
            <a:ext cx="6657000" cy="12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 algn="r"/>
            <a:r>
              <a:rPr lang="en-US" dirty="0"/>
              <a:t>Demo: Rust with </a:t>
            </a:r>
            <a:r>
              <a:rPr lang="en-US" dirty="0" err="1"/>
              <a:t>Yocto</a:t>
            </a:r>
            <a:r>
              <a:rPr lang="en-US" dirty="0"/>
              <a:t> Project</a:t>
            </a:r>
            <a:r>
              <a:rPr lang="en-US" baseline="30000" dirty="0"/>
              <a:t>®</a:t>
            </a:r>
            <a:endParaRPr sz="24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2"/>
          <p:cNvSpPr txBox="1">
            <a:spLocks noGrp="1"/>
          </p:cNvSpPr>
          <p:nvPr>
            <p:ph type="subTitle" idx="1"/>
          </p:nvPr>
        </p:nvSpPr>
        <p:spPr>
          <a:xfrm>
            <a:off x="2173700" y="3432338"/>
            <a:ext cx="6537600" cy="6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>
              <a:spcBef>
                <a:spcPts val="0"/>
              </a:spcBef>
            </a:pPr>
            <a:r>
              <a:rPr lang="en-US" dirty="0"/>
              <a:t>Paul Barker, </a:t>
            </a:r>
            <a:r>
              <a:rPr lang="en-US" dirty="0" err="1"/>
              <a:t>Konsulko</a:t>
            </a:r>
            <a:r>
              <a:rPr lang="en-US" dirty="0"/>
              <a:t> Group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</a:pP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2"/>
          <p:cNvSpPr txBox="1">
            <a:spLocks noGrp="1"/>
          </p:cNvSpPr>
          <p:nvPr>
            <p:ph type="body" idx="2"/>
          </p:nvPr>
        </p:nvSpPr>
        <p:spPr>
          <a:xfrm>
            <a:off x="1741251" y="4254103"/>
            <a:ext cx="6972487" cy="491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>
              <a:buClr>
                <a:schemeClr val="dk2"/>
              </a:buClr>
              <a:buSzPts val="1100"/>
            </a:pPr>
            <a:r>
              <a:rPr lang="en-US" dirty="0"/>
              <a:t>Yocto </a:t>
            </a:r>
            <a:r>
              <a:rPr lang="en-US"/>
              <a:t>Project </a:t>
            </a:r>
            <a:r>
              <a:rPr lang="en-US" i="1"/>
              <a:t>Virtual </a:t>
            </a:r>
            <a:r>
              <a:rPr lang="en-US"/>
              <a:t>Summit </a:t>
            </a:r>
            <a:r>
              <a:rPr lang="en-US" dirty="0"/>
              <a:t>Europe, October 29-30, 2020</a:t>
            </a:r>
            <a:endParaRPr dirty="0"/>
          </a:p>
          <a:p>
            <a:pPr marL="0" lvl="0" indent="0" algn="l" rtl="0">
              <a:spcBef>
                <a:spcPts val="135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135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99A71-E644-43E2-9657-E000812C9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 Tricks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AF733-7592-46AB-A007-9C880E839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853" y="1034653"/>
            <a:ext cx="7150322" cy="33993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000" dirty="0"/>
              <a:t>Pre-populated </a:t>
            </a:r>
            <a:r>
              <a:rPr lang="en-GB" sz="2000" dirty="0" err="1"/>
              <a:t>sstate</a:t>
            </a:r>
            <a:r>
              <a:rPr lang="en-GB" sz="2000" dirty="0"/>
              <a:t> cache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Local mirrors of poky, meta-</a:t>
            </a:r>
            <a:r>
              <a:rPr lang="en-GB" sz="2000" dirty="0" err="1"/>
              <a:t>openembedded</a:t>
            </a:r>
            <a:r>
              <a:rPr lang="en-GB" sz="2000" dirty="0"/>
              <a:t> &amp; meta-rust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Using </a:t>
            </a:r>
            <a:r>
              <a:rPr lang="en-GB" sz="2000" dirty="0" err="1"/>
              <a:t>podman</a:t>
            </a:r>
            <a:r>
              <a:rPr lang="en-GB" sz="2000" dirty="0"/>
              <a:t> to run builds on a stable distro</a:t>
            </a:r>
          </a:p>
          <a:p>
            <a:pPr lvl="1">
              <a:lnSpc>
                <a:spcPct val="150000"/>
              </a:lnSpc>
            </a:pPr>
            <a:r>
              <a:rPr lang="en-GB" sz="1800" dirty="0"/>
              <a:t>Insert Arch Linux evangelism here</a:t>
            </a:r>
          </a:p>
        </p:txBody>
      </p:sp>
    </p:spTree>
    <p:extLst>
      <p:ext uri="{BB962C8B-B14F-4D97-AF65-F5344CB8AC3E}">
        <p14:creationId xmlns:p14="http://schemas.microsoft.com/office/powerpoint/2010/main" val="414606617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>
            <a:spLocks noGrp="1"/>
          </p:cNvSpPr>
          <p:nvPr>
            <p:ph type="title"/>
          </p:nvPr>
        </p:nvSpPr>
        <p:spPr>
          <a:xfrm>
            <a:off x="1833055" y="2243581"/>
            <a:ext cx="6846600" cy="653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Demo</a:t>
            </a:r>
            <a:endParaRPr dirty="0"/>
          </a:p>
        </p:txBody>
      </p:sp>
      <p:sp>
        <p:nvSpPr>
          <p:cNvPr id="113" name="Google Shape;113;p18"/>
          <p:cNvSpPr txBox="1">
            <a:spLocks noGrp="1"/>
          </p:cNvSpPr>
          <p:nvPr>
            <p:ph type="body" idx="1"/>
          </p:nvPr>
        </p:nvSpPr>
        <p:spPr>
          <a:xfrm>
            <a:off x="1804988" y="3094435"/>
            <a:ext cx="6874800" cy="650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180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1690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53EE9-BF9C-3D4F-9495-6094E21E9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 for your time</a:t>
            </a:r>
          </a:p>
        </p:txBody>
      </p:sp>
    </p:spTree>
    <p:extLst>
      <p:ext uri="{BB962C8B-B14F-4D97-AF65-F5344CB8AC3E}">
        <p14:creationId xmlns:p14="http://schemas.microsoft.com/office/powerpoint/2010/main" val="294008135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" name="Google Shape;363;p3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97063" y="2247666"/>
            <a:ext cx="1190309" cy="5998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Google Shape;364;p34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53409" y="2295994"/>
            <a:ext cx="1190309" cy="5998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p34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142841" y="2295984"/>
            <a:ext cx="1190309" cy="5998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34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543752" y="2295984"/>
            <a:ext cx="670901" cy="5998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34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2863350" y="2376788"/>
            <a:ext cx="438244" cy="438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3"/>
          <a:stretch/>
        </p:blipFill>
        <p:spPr>
          <a:xfrm>
            <a:off x="1811105" y="2417530"/>
            <a:ext cx="502920" cy="3567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014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358B3-8CB5-460F-AEF9-A535090B0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About 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57934-6B44-4B01-9E1C-2FDC980FAC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2000" dirty="0"/>
              <a:t>Involved in </a:t>
            </a:r>
            <a:r>
              <a:rPr lang="en-GB" sz="2000" dirty="0" err="1"/>
              <a:t>Yocto</a:t>
            </a:r>
            <a:r>
              <a:rPr lang="en-GB" sz="2000" dirty="0"/>
              <a:t> Project since 2013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Work across the whole embedded stack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Principal Engineer @ </a:t>
            </a:r>
            <a:r>
              <a:rPr lang="en-GB" sz="2000" dirty="0" err="1"/>
              <a:t>Konsulko</a:t>
            </a:r>
            <a:r>
              <a:rPr lang="en-GB" sz="2000" dirty="0"/>
              <a:t> Group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hlinkClick r:id="rId2"/>
              </a:rPr>
              <a:t>https://www.konsulko.com/</a:t>
            </a:r>
            <a:endParaRPr lang="en-GB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BF5BBEC-EAAC-45EB-804A-44321505D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838" y="972988"/>
            <a:ext cx="2622137" cy="2622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65208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A661B-4E28-4A99-8E3D-569F07846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 Details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A04C5B-F2B8-4D05-B3D4-BEC019ED01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2000" dirty="0"/>
              <a:t>Email: </a:t>
            </a:r>
            <a:r>
              <a:rPr lang="en-GB" sz="2000" dirty="0">
                <a:hlinkClick r:id="rId2"/>
              </a:rPr>
              <a:t>pbarker@konsulko.com</a:t>
            </a:r>
            <a:endParaRPr lang="en-GB" sz="2000" dirty="0"/>
          </a:p>
          <a:p>
            <a:pPr>
              <a:lnSpc>
                <a:spcPct val="150000"/>
              </a:lnSpc>
            </a:pPr>
            <a:r>
              <a:rPr lang="en-GB" sz="2000" dirty="0"/>
              <a:t>Web: </a:t>
            </a:r>
            <a:r>
              <a:rPr lang="en-GB" sz="2000" dirty="0">
                <a:hlinkClick r:id="rId3"/>
              </a:rPr>
              <a:t>https://pbarker.dev/</a:t>
            </a:r>
            <a:endParaRPr lang="en-GB" sz="2000" dirty="0"/>
          </a:p>
          <a:p>
            <a:pPr>
              <a:lnSpc>
                <a:spcPct val="150000"/>
              </a:lnSpc>
            </a:pPr>
            <a:r>
              <a:rPr lang="en-GB" sz="2000" dirty="0"/>
              <a:t>Twitter: </a:t>
            </a:r>
            <a:r>
              <a:rPr lang="en-GB" sz="2000" dirty="0" err="1"/>
              <a:t>pbarker_dev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682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9E4E-B9B8-4F6E-8BAE-DDDACF352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About This Talk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BA96D-A279-4062-8D74-D41A034182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2000" dirty="0"/>
              <a:t>Brief Introduction</a:t>
            </a:r>
          </a:p>
          <a:p>
            <a:pPr lvl="1">
              <a:lnSpc>
                <a:spcPct val="150000"/>
              </a:lnSpc>
            </a:pPr>
            <a:r>
              <a:rPr lang="en-GB" sz="1800" dirty="0"/>
              <a:t>Mostly covered by Randy already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License Compliance with Rust &amp; </a:t>
            </a:r>
            <a:r>
              <a:rPr lang="en-GB" sz="2000" dirty="0" err="1"/>
              <a:t>Yocto</a:t>
            </a:r>
            <a:r>
              <a:rPr lang="en-GB" sz="2000" dirty="0"/>
              <a:t> Project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Installing Rust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70955041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70570-8B8F-4253-A6E9-82E5D164B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License compliance with Rust &amp; </a:t>
            </a:r>
            <a:r>
              <a:rPr lang="en-GB" dirty="0" err="1"/>
              <a:t>Yocto</a:t>
            </a:r>
            <a:r>
              <a:rPr lang="en-GB" dirty="0"/>
              <a:t> Project (1)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A4169-C026-48D4-B0FC-4CE96FA20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853" y="1034653"/>
            <a:ext cx="6826590" cy="33993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000" dirty="0"/>
              <a:t>Like many newer languages Rust has its own package manager / build tool called Cargo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These tools often present issues for Embedded development and license compliance</a:t>
            </a:r>
          </a:p>
          <a:p>
            <a:pPr lvl="1">
              <a:lnSpc>
                <a:spcPct val="150000"/>
              </a:lnSpc>
            </a:pPr>
            <a:r>
              <a:rPr lang="en-GB" sz="1800" dirty="0"/>
              <a:t>These just don’t seem to be first class concerns</a:t>
            </a:r>
          </a:p>
        </p:txBody>
      </p:sp>
    </p:spTree>
    <p:extLst>
      <p:ext uri="{BB962C8B-B14F-4D97-AF65-F5344CB8AC3E}">
        <p14:creationId xmlns:p14="http://schemas.microsoft.com/office/powerpoint/2010/main" val="57803845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B2BEB-634B-4092-BFFC-876B11816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License compliance with Rust &amp; </a:t>
            </a:r>
            <a:r>
              <a:rPr lang="en-GB" dirty="0" err="1"/>
              <a:t>Yocto</a:t>
            </a:r>
            <a:r>
              <a:rPr lang="en-GB" dirty="0"/>
              <a:t> Project (2)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619102-39F8-4939-AE32-F732EDB9C0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2000" dirty="0"/>
              <a:t>Features we need from language package managers:</a:t>
            </a:r>
          </a:p>
          <a:p>
            <a:pPr lvl="1">
              <a:lnSpc>
                <a:spcPct val="150000"/>
              </a:lnSpc>
            </a:pPr>
            <a:r>
              <a:rPr lang="en-GB" sz="1800" dirty="0"/>
              <a:t>Offline build support</a:t>
            </a:r>
          </a:p>
          <a:p>
            <a:pPr lvl="1">
              <a:lnSpc>
                <a:spcPct val="150000"/>
              </a:lnSpc>
            </a:pPr>
            <a:r>
              <a:rPr lang="en-GB" sz="1800" dirty="0"/>
              <a:t>Download source archive</a:t>
            </a:r>
          </a:p>
          <a:p>
            <a:pPr lvl="1">
              <a:lnSpc>
                <a:spcPct val="150000"/>
              </a:lnSpc>
            </a:pPr>
            <a:r>
              <a:rPr lang="en-GB" sz="1800" dirty="0"/>
              <a:t>Including license text &amp; other collateral</a:t>
            </a:r>
          </a:p>
          <a:p>
            <a:pPr lvl="1">
              <a:lnSpc>
                <a:spcPct val="150000"/>
              </a:lnSpc>
            </a:pPr>
            <a:r>
              <a:rPr lang="en-GB" sz="1800" dirty="0"/>
              <a:t>HTTP/HTTPS proxy support</a:t>
            </a:r>
          </a:p>
          <a:p>
            <a:pPr lvl="1">
              <a:lnSpc>
                <a:spcPct val="150000"/>
              </a:lnSpc>
            </a:pPr>
            <a:r>
              <a:rPr lang="en-GB" sz="1800" dirty="0"/>
              <a:t>Source mirror support</a:t>
            </a:r>
          </a:p>
          <a:p>
            <a:pPr>
              <a:lnSpc>
                <a:spcPct val="150000"/>
              </a:lnSpc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9919212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03F17-A288-45B9-A807-12C6664F8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License compliance with Rust &amp; </a:t>
            </a:r>
            <a:r>
              <a:rPr lang="en-GB" dirty="0" err="1"/>
              <a:t>Yocto</a:t>
            </a:r>
            <a:r>
              <a:rPr lang="en-GB" dirty="0"/>
              <a:t> Project (3)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410D2-98C6-42AD-A582-FAA272AC4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853" y="1034653"/>
            <a:ext cx="7786427" cy="33993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000" dirty="0"/>
              <a:t>Cargo actually integrates quite well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All features in the previous slide are supported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However, licenses &amp; license text are not collected for dependency crates</a:t>
            </a:r>
          </a:p>
        </p:txBody>
      </p:sp>
    </p:spTree>
    <p:extLst>
      <p:ext uri="{BB962C8B-B14F-4D97-AF65-F5344CB8AC3E}">
        <p14:creationId xmlns:p14="http://schemas.microsoft.com/office/powerpoint/2010/main" val="174606132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0310-B5C6-4446-A87A-D00523182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Installing Rust (1)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EE620-4FED-49FB-BB3B-E35C14F32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853" y="1034653"/>
            <a:ext cx="6917463" cy="33993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000" dirty="0"/>
              <a:t>Installing Rust natively is not required to build with </a:t>
            </a:r>
            <a:r>
              <a:rPr lang="en-GB" sz="2000" dirty="0" err="1"/>
              <a:t>Yocto</a:t>
            </a:r>
            <a:r>
              <a:rPr lang="en-GB" sz="2000" dirty="0"/>
              <a:t> Project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However, it is required to run cargo-</a:t>
            </a:r>
            <a:r>
              <a:rPr lang="en-GB" sz="2000" dirty="0" err="1"/>
              <a:t>bitbake</a:t>
            </a:r>
            <a:endParaRPr lang="en-GB" sz="2000" dirty="0"/>
          </a:p>
          <a:p>
            <a:pPr>
              <a:lnSpc>
                <a:spcPct val="150000"/>
              </a:lnSpc>
            </a:pPr>
            <a:r>
              <a:rPr lang="en-GB" sz="2000" dirty="0"/>
              <a:t>Being able to build natively can help with debugging</a:t>
            </a:r>
          </a:p>
        </p:txBody>
      </p:sp>
    </p:spTree>
    <p:extLst>
      <p:ext uri="{BB962C8B-B14F-4D97-AF65-F5344CB8AC3E}">
        <p14:creationId xmlns:p14="http://schemas.microsoft.com/office/powerpoint/2010/main" val="260797076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08B87-AF9A-415E-8B99-5CFD36973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Installing Rust (2)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A9101-B828-424D-82F1-F1E0D6C824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2000" dirty="0"/>
              <a:t>See </a:t>
            </a:r>
            <a:r>
              <a:rPr lang="en-GB" sz="2000" dirty="0">
                <a:hlinkClick r:id="rId2"/>
              </a:rPr>
              <a:t>https://rustup.rs/</a:t>
            </a:r>
            <a:endParaRPr lang="en-GB" sz="2000" dirty="0"/>
          </a:p>
          <a:p>
            <a:pPr>
              <a:lnSpc>
                <a:spcPct val="150000"/>
              </a:lnSpc>
            </a:pPr>
            <a:r>
              <a:rPr lang="en-GB" sz="2000" dirty="0"/>
              <a:t>Run the following:</a:t>
            </a:r>
          </a:p>
          <a:p>
            <a:pPr lvl="1">
              <a:lnSpc>
                <a:spcPct val="150000"/>
              </a:lnSpc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curl https://sh.rustup.rs -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sSf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50000"/>
              </a:lnSpc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source $HOME/.cargo/env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Lato" panose="020F0502020204030203" pitchFamily="34" charset="0"/>
                <a:cs typeface="Lato" panose="020F0502020204030203" pitchFamily="34" charset="0"/>
              </a:rPr>
              <a:t>For cargo-</a:t>
            </a:r>
            <a:r>
              <a:rPr lang="en-GB" sz="2000" dirty="0" err="1">
                <a:latin typeface="Lato" panose="020F0502020204030203" pitchFamily="34" charset="0"/>
                <a:cs typeface="Lato" panose="020F0502020204030203" pitchFamily="34" charset="0"/>
              </a:rPr>
              <a:t>bitbake</a:t>
            </a:r>
            <a:r>
              <a:rPr lang="en-GB" sz="2000" dirty="0">
                <a:latin typeface="Lato" panose="020F0502020204030203" pitchFamily="34" charset="0"/>
                <a:cs typeface="Lato" panose="020F0502020204030203" pitchFamily="34" charset="0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cargo install cargo-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bitbake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29500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YoctoTemplate_1">
  <a:themeElements>
    <a:clrScheme name="Yocto Colors">
      <a:dk1>
        <a:srgbClr val="37424A"/>
      </a:dk1>
      <a:lt1>
        <a:srgbClr val="FFFFFF"/>
      </a:lt1>
      <a:dk2>
        <a:srgbClr val="000000"/>
      </a:dk2>
      <a:lt2>
        <a:srgbClr val="AEB0B3"/>
      </a:lt2>
      <a:accent1>
        <a:srgbClr val="0098DB"/>
      </a:accent1>
      <a:accent2>
        <a:srgbClr val="EAAB00"/>
      </a:accent2>
      <a:accent3>
        <a:srgbClr val="910000"/>
      </a:accent3>
      <a:accent4>
        <a:srgbClr val="D4D4D3"/>
      </a:accent4>
      <a:accent5>
        <a:srgbClr val="737373"/>
      </a:accent5>
      <a:accent6>
        <a:srgbClr val="414141"/>
      </a:accent6>
      <a:hlink>
        <a:srgbClr val="0098DB"/>
      </a:hlink>
      <a:folHlink>
        <a:srgbClr val="0098D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4796</TotalTime>
  <Words>317</Words>
  <Application>Microsoft Office PowerPoint</Application>
  <PresentationFormat>On-screen Show (16:9)</PresentationFormat>
  <Paragraphs>53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Courier</vt:lpstr>
      <vt:lpstr>Courier New</vt:lpstr>
      <vt:lpstr>Exo Thin</vt:lpstr>
      <vt:lpstr>Lato</vt:lpstr>
      <vt:lpstr>Lato Hairline</vt:lpstr>
      <vt:lpstr>Lato Light</vt:lpstr>
      <vt:lpstr>Noto Sans Symbols</vt:lpstr>
      <vt:lpstr>Verdana</vt:lpstr>
      <vt:lpstr>YoctoTemplate_1</vt:lpstr>
      <vt:lpstr>Demo: Rust with Yocto Project®</vt:lpstr>
      <vt:lpstr>About Me</vt:lpstr>
      <vt:lpstr>Contact Details</vt:lpstr>
      <vt:lpstr>About This Talk</vt:lpstr>
      <vt:lpstr>License compliance with Rust &amp; Yocto Project (1)</vt:lpstr>
      <vt:lpstr>License compliance with Rust &amp; Yocto Project (2)</vt:lpstr>
      <vt:lpstr>License compliance with Rust &amp; Yocto Project (3)</vt:lpstr>
      <vt:lpstr>Installing Rust (1)</vt:lpstr>
      <vt:lpstr>Installing Rust (2)</vt:lpstr>
      <vt:lpstr>Demo Tricks</vt:lpstr>
      <vt:lpstr>Demo</vt:lpstr>
      <vt:lpstr>Thanks for your time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Yocto Project®️ Long Term Support  (LTS) Releases</dc:title>
  <dc:creator>Reyna, David</dc:creator>
  <cp:lastModifiedBy>Paul Barker</cp:lastModifiedBy>
  <cp:revision>87</cp:revision>
  <dcterms:modified xsi:type="dcterms:W3CDTF">2020-10-26T11:43:39Z</dcterms:modified>
</cp:coreProperties>
</file>