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662" r:id="rId2"/>
    <p:sldId id="1830" r:id="rId3"/>
    <p:sldId id="1831" r:id="rId4"/>
    <p:sldId id="1832" r:id="rId5"/>
    <p:sldId id="1833" r:id="rId6"/>
    <p:sldId id="1834" r:id="rId7"/>
    <p:sldId id="1835" r:id="rId8"/>
    <p:sldId id="1836" r:id="rId9"/>
    <p:sldId id="1837" r:id="rId10"/>
    <p:sldId id="1838" r:id="rId11"/>
    <p:sldId id="1839" r:id="rId12"/>
    <p:sldId id="1840" r:id="rId13"/>
    <p:sldId id="1841" r:id="rId14"/>
    <p:sldId id="1842" r:id="rId15"/>
    <p:sldId id="1843" r:id="rId16"/>
    <p:sldId id="1844" r:id="rId17"/>
    <p:sldId id="1845" r:id="rId18"/>
    <p:sldId id="1846" r:id="rId19"/>
    <p:sldId id="1847" r:id="rId20"/>
    <p:sldId id="1848" r:id="rId21"/>
    <p:sldId id="1849" r:id="rId22"/>
    <p:sldId id="1850" r:id="rId23"/>
    <p:sldId id="1851" r:id="rId24"/>
    <p:sldId id="1852" r:id="rId25"/>
    <p:sldId id="1853" r:id="rId26"/>
    <p:sldId id="1854" r:id="rId27"/>
    <p:sldId id="1855" r:id="rId28"/>
    <p:sldId id="1856" r:id="rId29"/>
    <p:sldId id="1857" r:id="rId30"/>
    <p:sldId id="1858" r:id="rId31"/>
    <p:sldId id="1859" r:id="rId32"/>
    <p:sldId id="1860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F614E-BCE9-54CB-7C20-8457172534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EA9B33-3B02-C4BA-533C-0E0F0BD59B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54CF90-F91B-DBF1-2BD0-A2C77AE28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970F-B3BF-4176-8AE5-E0A8859AF492}" type="datetimeFigureOut">
              <a:rPr lang="en-GB" smtClean="0"/>
              <a:t>04/02/2023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57BD5A-F729-1102-5B60-40D3C7EDD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4BE667-E199-299B-DF5C-E1BE1B623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8BF36-3457-4D30-9458-4C1373ABD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7058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7F056-D54D-D602-57E8-2AF87E13B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4D4DF2-778C-9CBD-E9D8-1DDF6F02F2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9E5AB2-F650-63E1-5665-55214A04A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970F-B3BF-4176-8AE5-E0A8859AF492}" type="datetimeFigureOut">
              <a:rPr lang="en-GB" smtClean="0"/>
              <a:t>04/02/2023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43BE2-B2AE-866A-E578-3FB9D9FD3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473911-A38D-CAA7-9335-110FF88CF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8BF36-3457-4D30-9458-4C1373ABD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2507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A6F5A3-07E1-933E-C0D4-8D594CB4AF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3CB9B9-D2AE-A5B2-CAEE-91D750640F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36DCD-D19A-8B9F-DD2A-A40D51F30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970F-B3BF-4176-8AE5-E0A8859AF492}" type="datetimeFigureOut">
              <a:rPr lang="en-GB" smtClean="0"/>
              <a:t>04/02/2023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DD8BC6-D2AE-F59A-4B12-905AFD5F1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8B80E7-B85B-E81B-2CDD-327669F7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8BF36-3457-4D30-9458-4C1373ABD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517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ivider_Option1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444073" y="2991442"/>
            <a:ext cx="9128984" cy="871111"/>
          </a:xfrm>
        </p:spPr>
        <p:txBody>
          <a:bodyPr/>
          <a:lstStyle>
            <a:lvl1pPr algn="r"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2406651" y="4125914"/>
            <a:ext cx="9166407" cy="866775"/>
          </a:xfrm>
        </p:spPr>
        <p:txBody>
          <a:bodyPr/>
          <a:lstStyle>
            <a:lvl1pPr marL="0" indent="0" algn="r">
              <a:buNone/>
              <a:defRPr>
                <a:solidFill>
                  <a:srgbClr val="FFFFFF"/>
                </a:solidFill>
              </a:defRPr>
            </a:lvl1pPr>
            <a:lvl2pPr marL="1588" indent="0" algn="r">
              <a:buNone/>
              <a:defRPr>
                <a:solidFill>
                  <a:srgbClr val="FFFFFF"/>
                </a:solidFill>
              </a:defRPr>
            </a:lvl2pPr>
            <a:lvl3pPr marL="184467" indent="0" algn="r">
              <a:buNone/>
              <a:defRPr>
                <a:solidFill>
                  <a:srgbClr val="FFFFFF"/>
                </a:solidFill>
              </a:defRPr>
            </a:lvl3pPr>
            <a:lvl4pPr marL="415925" indent="0" algn="r">
              <a:buNone/>
              <a:defRPr>
                <a:solidFill>
                  <a:srgbClr val="FFFFFF"/>
                </a:solidFill>
              </a:defRPr>
            </a:lvl4pPr>
            <a:lvl5pPr marL="569912" indent="0" algn="r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Box 5"/>
          <p:cNvSpPr txBox="1">
            <a:spLocks noChangeArrowheads="1"/>
          </p:cNvSpPr>
          <p:nvPr userDrawn="1"/>
        </p:nvSpPr>
        <p:spPr bwMode="auto">
          <a:xfrm>
            <a:off x="8948726" y="6460198"/>
            <a:ext cx="2627409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en-US" sz="800" dirty="0" err="1">
                <a:solidFill>
                  <a:schemeClr val="bg1">
                    <a:alpha val="50000"/>
                  </a:schemeClr>
                </a:solidFill>
                <a:latin typeface="Arial"/>
                <a:cs typeface="Arial"/>
              </a:rPr>
              <a:t>Yocto</a:t>
            </a:r>
            <a:r>
              <a:rPr lang="en-US" sz="800" dirty="0">
                <a:solidFill>
                  <a:schemeClr val="bg1">
                    <a:alpha val="50000"/>
                  </a:schemeClr>
                </a:solidFill>
                <a:latin typeface="Arial"/>
                <a:cs typeface="Arial"/>
              </a:rPr>
              <a:t> Project | The Linux</a:t>
            </a:r>
            <a:r>
              <a:rPr lang="en-US" sz="800" baseline="0" dirty="0">
                <a:solidFill>
                  <a:schemeClr val="bg1">
                    <a:alpha val="50000"/>
                  </a:schemeClr>
                </a:solidFill>
                <a:latin typeface="Arial"/>
                <a:cs typeface="Arial"/>
              </a:rPr>
              <a:t> Foundation</a:t>
            </a:r>
            <a:endParaRPr lang="en-US" sz="800" dirty="0">
              <a:solidFill>
                <a:schemeClr val="bg1">
                  <a:alpha val="50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62749211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4234005172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984938915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701715226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886078961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1864427610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1985395285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409119100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D6DC8-3FB8-A339-ED46-C007E6085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BE7E8-4728-C740-0CD4-6C7BE5CD5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C99E4-6773-D04C-CA14-EF07F75F0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970F-B3BF-4176-8AE5-E0A8859AF492}" type="datetimeFigureOut">
              <a:rPr lang="en-GB" smtClean="0"/>
              <a:t>04/02/2023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76A9B8-9F8C-0114-EDBA-99AB86C57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002AB-6558-0900-050B-04C1F8AB4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8BF36-3457-4D30-9458-4C1373ABD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1418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2801937536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1414844546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848676272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23521607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1394842331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3794562865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3249630105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3249036775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4076254386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166118354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31BF5-1FDB-9528-F760-69AC7392A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83C921-39A5-9A9C-5F32-D27A72A81D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C65293-C867-01E1-3DBC-E87079848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970F-B3BF-4176-8AE5-E0A8859AF492}" type="datetimeFigureOut">
              <a:rPr lang="en-GB" smtClean="0"/>
              <a:t>04/02/2023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AA5BB1-9590-EA0B-A340-13D3EBC24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498730-31CC-D586-6CEF-77694CA89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8BF36-3457-4D30-9458-4C1373ABD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909529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766278015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3645391739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3907856541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965428116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66867045"/>
      </p:ext>
    </p:extLst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1926550213"/>
      </p:ext>
    </p:extLst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513785952"/>
      </p:ext>
    </p:extLst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3926134769"/>
      </p:ext>
    </p:extLst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2126339325"/>
      </p:ext>
    </p:extLst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3413252177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38120-23AC-0846-AAF3-8490AEC57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44387-55DE-924A-1C70-21CF9365D1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47313B-53B8-E221-3F3E-063871186D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C8CD71-D74A-CAA3-0C81-9582CEECA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970F-B3BF-4176-8AE5-E0A8859AF492}" type="datetimeFigureOut">
              <a:rPr lang="en-GB" smtClean="0"/>
              <a:t>04/02/2023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7BF1AA-11A2-6625-9A2D-FF98B7C92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1D3B63-D28E-049D-F10D-5B1C91D90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8BF36-3457-4D30-9458-4C1373ABD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20395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296365654"/>
      </p:ext>
    </p:extLst>
  </p:cSld>
  <p:clrMapOvr>
    <a:masterClrMapping/>
  </p:clrMapOvr>
  <p:transition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1860275850"/>
      </p:ext>
    </p:extLst>
  </p:cSld>
  <p:clrMapOvr>
    <a:masterClrMapping/>
  </p:clrMapOvr>
  <p:transition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1759636203"/>
      </p:ext>
    </p:extLst>
  </p:cSld>
  <p:clrMapOvr>
    <a:masterClrMapping/>
  </p:clrMapOvr>
  <p:transition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367" y="408517"/>
            <a:ext cx="10969917" cy="889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98471" y="1379538"/>
            <a:ext cx="10977581" cy="4532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1598460180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C4B22-B9F3-3426-D953-83EE13A25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9F3E80-97EF-1DC2-7B17-7051AEE5A4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A6390B-4408-90D6-E420-8C7428556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A41110-8F44-8BB6-C058-D0C566B9F5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DF15D3-C248-2692-C78B-0D5567A4D9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049BCE-BB96-90B9-4334-8A6D070A2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970F-B3BF-4176-8AE5-E0A8859AF492}" type="datetimeFigureOut">
              <a:rPr lang="en-GB" smtClean="0"/>
              <a:t>04/02/2023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1D1FAA-786D-825B-681D-7CE226590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E43DB0-E197-5D65-7EB8-541CA6571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8BF36-3457-4D30-9458-4C1373ABD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1784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32DCE-A5B0-742D-0AD3-A4B805B8C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F2BA0F-8D23-A1B5-6A52-19FF68BB6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970F-B3BF-4176-8AE5-E0A8859AF492}" type="datetimeFigureOut">
              <a:rPr lang="en-GB" smtClean="0"/>
              <a:t>04/02/2023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3D5A6B-AE38-73C7-EEF0-FD547FDE2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1933E5-95E8-74C5-987C-67CB592FF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8BF36-3457-4D30-9458-4C1373ABD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6897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07FBB8-26E9-33AD-ECC9-66E90D2DB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970F-B3BF-4176-8AE5-E0A8859AF492}" type="datetimeFigureOut">
              <a:rPr lang="en-GB" smtClean="0"/>
              <a:t>04/02/2023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011964-9099-A8C9-1594-44BA47CB1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865548-34D2-A333-7C3B-A4348D5A8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8BF36-3457-4D30-9458-4C1373ABD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691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2D6E6-4182-E20C-67EB-CC756F70E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2908E-2FCC-2688-1857-92B4978463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17DE0D-6C2D-2E29-9ACC-E247AD4FC7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28E4A0-97CF-538F-62DD-13492713E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970F-B3BF-4176-8AE5-E0A8859AF492}" type="datetimeFigureOut">
              <a:rPr lang="en-GB" smtClean="0"/>
              <a:t>04/02/2023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FD12FE-5FCD-C8E7-DFF5-7BF6766EF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59B484-2AE4-F600-3736-04818ABE0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8BF36-3457-4D30-9458-4C1373ABD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1136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14D04-D016-A8F1-9843-BE81B518D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D19DE8-9BEC-C571-47A2-7E92E97A52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7B579A-E62E-59B3-1D94-112C7E2755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57BB40-C0FC-0847-4B85-C8AE33FA8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970F-B3BF-4176-8AE5-E0A8859AF492}" type="datetimeFigureOut">
              <a:rPr lang="en-GB" smtClean="0"/>
              <a:t>04/02/2023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0182BD-CBF7-6279-9CAD-495F44559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E51C27-1722-6DD7-6EDD-D44CDF22B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8BF36-3457-4D30-9458-4C1373ABD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31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F24B3D-8A64-FC23-C1DC-79D787BCB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8D50F3-6A29-9835-7E33-C1ECC5A5CF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307D9-1B03-3C0A-99C3-486D734D7B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8970F-B3BF-4176-8AE5-E0A8859AF492}" type="datetimeFigureOut">
              <a:rPr lang="en-GB" smtClean="0"/>
              <a:t>04/02/2023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2FF4B8-CC83-1DB8-F9CB-FAEC6CAA0E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9C074B-078A-7288-CD28-77B38B96F3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8BF36-3457-4D30-9458-4C1373ABD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381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layers.openembeded.org/" TargetMode="External"/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etafive.co.uk/" TargetMode="External"/><Relationship Id="rId2" Type="http://schemas.openxmlformats.org/officeDocument/2006/relationships/hyperlink" Target="mailto:paul@betafive.co.uk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mailto:paul@betafive.co.uk" TargetMode="External"/><Relationship Id="rId1" Type="http://schemas.openxmlformats.org/officeDocument/2006/relationships/slideLayout" Target="../slideLayouts/slideLayout4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readthedocs.org/" TargetMode="External"/><Relationship Id="rId2" Type="http://schemas.openxmlformats.org/officeDocument/2006/relationships/hyperlink" Target="http://www.sphinx-doc.org/" TargetMode="Externa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959396" y="2991442"/>
            <a:ext cx="7244399" cy="871111"/>
          </a:xfrm>
        </p:spPr>
        <p:txBody>
          <a:bodyPr/>
          <a:lstStyle/>
          <a:p>
            <a:r>
              <a:rPr lang="en-US" dirty="0">
                <a:cs typeface="Arial" charset="0"/>
              </a:rPr>
              <a:t>2. Creating Friendly Layers</a:t>
            </a:r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sz="quarter" idx="11"/>
          </p:nvPr>
        </p:nvSpPr>
        <p:spPr>
          <a:xfrm>
            <a:off x="3328989" y="4125914"/>
            <a:ext cx="6874805" cy="866775"/>
          </a:xfrm>
        </p:spPr>
        <p:txBody>
          <a:bodyPr/>
          <a:lstStyle/>
          <a:p>
            <a:pPr>
              <a:spcBef>
                <a:spcPts val="900"/>
              </a:spcBef>
            </a:pPr>
            <a:r>
              <a:rPr lang="en-US" dirty="0"/>
              <a:t>Paul Barker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54763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CDCD1-056E-4AB9-B36B-32662A5BF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Keep </a:t>
            </a:r>
            <a:r>
              <a:rPr lang="en-GB" dirty="0" err="1"/>
              <a:t>layer.conf</a:t>
            </a:r>
            <a:r>
              <a:rPr lang="en-GB" dirty="0"/>
              <a:t> simple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7599A-46E6-4EA9-B305-7ABD2B760CA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Settings in </a:t>
            </a:r>
            <a:r>
              <a:rPr lang="en-GB" dirty="0" err="1"/>
              <a:t>layer.conf</a:t>
            </a:r>
            <a:r>
              <a:rPr lang="en-GB" dirty="0"/>
              <a:t> apply to all recipes</a:t>
            </a:r>
          </a:p>
          <a:p>
            <a:pPr lvl="1"/>
            <a:r>
              <a:rPr lang="en-GB" dirty="0"/>
              <a:t>Not just those in your layer</a:t>
            </a:r>
          </a:p>
          <a:p>
            <a:r>
              <a:rPr lang="en-GB" dirty="0"/>
              <a:t>Often difficult to override things set in </a:t>
            </a:r>
            <a:r>
              <a:rPr lang="en-GB" dirty="0" err="1"/>
              <a:t>layer.conf</a:t>
            </a:r>
            <a:endParaRPr lang="en-GB" dirty="0"/>
          </a:p>
          <a:p>
            <a:r>
              <a:rPr lang="en-GB" dirty="0"/>
              <a:t>Parsed very early</a:t>
            </a:r>
          </a:p>
          <a:p>
            <a:pPr lvl="1"/>
            <a:r>
              <a:rPr lang="en-GB" dirty="0"/>
              <a:t>Details covered later</a:t>
            </a:r>
          </a:p>
          <a:p>
            <a:pPr lvl="1"/>
            <a:r>
              <a:rPr lang="en-GB" dirty="0"/>
              <a:t>Parsed in BBLAYERS order not BBFILE_PRIORITY order</a:t>
            </a:r>
          </a:p>
        </p:txBody>
      </p:sp>
    </p:spTree>
    <p:extLst>
      <p:ext uri="{BB962C8B-B14F-4D97-AF65-F5344CB8AC3E}">
        <p14:creationId xmlns:p14="http://schemas.microsoft.com/office/powerpoint/2010/main" val="2262341681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EF9B9-E5C7-42F4-9A01-219DCEEED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Adding New Content in Layers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4C25A-82F1-43BF-9E1D-63F529FF176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New content is typically safe to add</a:t>
            </a:r>
          </a:p>
          <a:p>
            <a:pPr lvl="1"/>
            <a:r>
              <a:rPr lang="en-GB" dirty="0"/>
              <a:t>New recipes</a:t>
            </a:r>
          </a:p>
          <a:p>
            <a:pPr lvl="1"/>
            <a:r>
              <a:rPr lang="en-GB" dirty="0"/>
              <a:t>New classes</a:t>
            </a:r>
          </a:p>
          <a:p>
            <a:pPr lvl="1"/>
            <a:r>
              <a:rPr lang="en-GB" dirty="0"/>
              <a:t>New machines</a:t>
            </a:r>
          </a:p>
          <a:p>
            <a:pPr lvl="1"/>
            <a:r>
              <a:rPr lang="en-GB" dirty="0"/>
              <a:t>New distros</a:t>
            </a:r>
          </a:p>
          <a:p>
            <a:r>
              <a:rPr lang="en-GB" dirty="0"/>
              <a:t>Watch out for name clashes</a:t>
            </a:r>
          </a:p>
          <a:p>
            <a:pPr lvl="1"/>
            <a:r>
              <a:rPr lang="en-GB" dirty="0"/>
              <a:t>Search the layer index first: </a:t>
            </a:r>
            <a:r>
              <a:rPr lang="en-GB" dirty="0">
                <a:hlinkClick r:id="rId2"/>
              </a:rPr>
              <a:t>https://layers.openembeded.org/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2473453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2B9D7-0218-4F07-AF87-4197377CC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Modifying Existing Recipes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3B5BE9-FE8B-4CD8-BAB3-05A4CBD8DEB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This is where you can cause problems</a:t>
            </a:r>
          </a:p>
          <a:p>
            <a:r>
              <a:rPr lang="en-GB" dirty="0"/>
              <a:t>Don’t indiscriminately modify variables and tasks</a:t>
            </a:r>
          </a:p>
          <a:p>
            <a:r>
              <a:rPr lang="en-GB" dirty="0"/>
              <a:t>Use overrides and conditionals</a:t>
            </a:r>
          </a:p>
          <a:p>
            <a:r>
              <a:rPr lang="en-GB" dirty="0"/>
              <a:t>Check MACHINE, DISTRO, feature variables, etc</a:t>
            </a:r>
          </a:p>
        </p:txBody>
      </p:sp>
    </p:spTree>
    <p:extLst>
      <p:ext uri="{BB962C8B-B14F-4D97-AF65-F5344CB8AC3E}">
        <p14:creationId xmlns:p14="http://schemas.microsoft.com/office/powerpoint/2010/main" val="4055992857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CC511-AEB5-48AA-BABD-DA8B67E25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_remove: Use with caution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CF95D-4A07-4882-A7C3-6CF2416D0DF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_remove takes precedence over _append</a:t>
            </a:r>
          </a:p>
          <a:p>
            <a:r>
              <a:rPr lang="en-GB" dirty="0"/>
              <a:t>_remove cannot be undone easily!</a:t>
            </a:r>
          </a:p>
          <a:p>
            <a:r>
              <a:rPr lang="en-GB" dirty="0"/>
              <a:t>Avoid it if at all possible</a:t>
            </a:r>
          </a:p>
        </p:txBody>
      </p:sp>
    </p:spTree>
    <p:extLst>
      <p:ext uri="{BB962C8B-B14F-4D97-AF65-F5344CB8AC3E}">
        <p14:creationId xmlns:p14="http://schemas.microsoft.com/office/powerpoint/2010/main" val="4084919659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78618-7948-4834-B3DD-05B111C80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Overrides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9AFBBE-26A2-4FE3-B925-C4169848939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Extend OVERRIDES based on a variable</a:t>
            </a:r>
          </a:p>
          <a:p>
            <a:r>
              <a:rPr lang="en-GB" dirty="0"/>
              <a:t>Use override syntax in variable assignments</a:t>
            </a:r>
          </a:p>
          <a:p>
            <a:r>
              <a:rPr lang="en-GB" dirty="0"/>
              <a:t>Document your new variable</a:t>
            </a:r>
          </a:p>
          <a:p>
            <a:endParaRPr lang="en-GB" dirty="0"/>
          </a:p>
          <a:p>
            <a:r>
              <a:rPr lang="en-GB" dirty="0"/>
              <a:t>For example, if you support option `a` and option `b`:</a:t>
            </a:r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OVERRIDES =. "option-${OPTION}“</a:t>
            </a:r>
            <a:b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SRC_URI_append_option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-a = "file://a.patch"</a:t>
            </a:r>
            <a:b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SRC_URI_append_option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-b = "file://b.patch file://b.conf"</a:t>
            </a:r>
          </a:p>
        </p:txBody>
      </p:sp>
    </p:spTree>
    <p:extLst>
      <p:ext uri="{BB962C8B-B14F-4D97-AF65-F5344CB8AC3E}">
        <p14:creationId xmlns:p14="http://schemas.microsoft.com/office/powerpoint/2010/main" val="2575541207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D14C8-E2B2-45D2-B94D-C3A4EA119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Example: Toolchain Override in meta-clang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DAA425-69C6-4A3E-B22D-F6692B36558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In </a:t>
            </a:r>
            <a:r>
              <a:rPr lang="en-GB" dirty="0" err="1"/>
              <a:t>clang.bbclass</a:t>
            </a:r>
            <a:r>
              <a:rPr lang="en-GB" dirty="0"/>
              <a:t>:</a:t>
            </a:r>
          </a:p>
          <a:p>
            <a:pPr marL="0" indent="0">
              <a:buNone/>
            </a:pPr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 choose between '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 'clang' an empty '' can be used as well</a:t>
            </a:r>
            <a:b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TOOLCHAIN ??= "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b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OVERRIDES =. "${@['', 'toolchain-${TOOLCHAIN}:']['${TOOLCHAIN}' != '']}"</a:t>
            </a:r>
            <a:b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CC_toolchain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-clang  = "..."</a:t>
            </a:r>
            <a:b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CXX_toolchain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-clang = "..."</a:t>
            </a:r>
            <a:b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CPP_toolchain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-clang = "..."</a:t>
            </a:r>
            <a:b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CCLD_toolchain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-clang = "..."</a:t>
            </a:r>
            <a:b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CLANG_TIDY_EXE_toolchain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-clang = "..."</a:t>
            </a:r>
            <a:b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RANLIB_toolchain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-clang = "..."</a:t>
            </a:r>
            <a:b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AR_toolchain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-clang = "..."</a:t>
            </a:r>
            <a:b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NM_toolchain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-clang = "..."</a:t>
            </a:r>
          </a:p>
        </p:txBody>
      </p:sp>
    </p:spTree>
    <p:extLst>
      <p:ext uri="{BB962C8B-B14F-4D97-AF65-F5344CB8AC3E}">
        <p14:creationId xmlns:p14="http://schemas.microsoft.com/office/powerpoint/2010/main" val="788583528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49D73-1A80-4C0E-B810-AB15A33DC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EC95D5-0F87-41BC-9368-BBDA7E201B7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Three classes of feature variables:</a:t>
            </a:r>
          </a:p>
          <a:p>
            <a:pPr lvl="1"/>
            <a:r>
              <a:rPr lang="en-GB" dirty="0"/>
              <a:t>DISTRO_FEATURES</a:t>
            </a:r>
          </a:p>
          <a:p>
            <a:pPr lvl="1"/>
            <a:r>
              <a:rPr lang="en-GB" dirty="0"/>
              <a:t>MACHINE_FEATURES</a:t>
            </a:r>
          </a:p>
          <a:p>
            <a:pPr lvl="1"/>
            <a:r>
              <a:rPr lang="en-GB" dirty="0"/>
              <a:t>IMAGE_FEATURES</a:t>
            </a:r>
          </a:p>
          <a:p>
            <a:r>
              <a:rPr lang="en-GB" dirty="0"/>
              <a:t>Much tidier than messing with overrides</a:t>
            </a:r>
          </a:p>
          <a:p>
            <a:r>
              <a:rPr lang="en-GB" dirty="0"/>
              <a:t>Conditional syntax isn’t very pretty though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4211587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FAB2A-0C0C-40AC-B3C2-BF435A9B9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Conditional Syntax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D15D8-011A-43C9-8AB4-ABA7915CCE1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Python expressions</a:t>
            </a:r>
          </a:p>
          <a:p>
            <a:pPr lvl="1"/>
            <a:r>
              <a:rPr lang="en-GB" dirty="0"/>
              <a:t>Can call a function `</a:t>
            </a:r>
            <a:r>
              <a:rPr lang="en-GB" dirty="0" err="1"/>
              <a:t>fn</a:t>
            </a:r>
            <a:r>
              <a:rPr lang="en-GB" dirty="0"/>
              <a:t>` with the syntax `${@</a:t>
            </a:r>
            <a:r>
              <a:rPr lang="en-GB" dirty="0" err="1"/>
              <a:t>fn</a:t>
            </a:r>
            <a:r>
              <a:rPr lang="en-GB" dirty="0"/>
              <a:t>()}`</a:t>
            </a:r>
          </a:p>
          <a:p>
            <a:r>
              <a:rPr lang="en-GB" dirty="0"/>
              <a:t>Two commonly used condition functions</a:t>
            </a:r>
          </a:p>
          <a:p>
            <a:pPr lvl="1">
              <a:buClr>
                <a:srgbClr val="37424A"/>
              </a:buClr>
            </a:pPr>
            <a:r>
              <a:rPr lang="en-GB" dirty="0" err="1"/>
              <a:t>oe.utils.conditional</a:t>
            </a:r>
            <a:endParaRPr lang="en-GB" dirty="0"/>
          </a:p>
          <a:p>
            <a:pPr marL="342900" lvl="1" indent="0">
              <a:buClr>
                <a:srgbClr val="37424A"/>
              </a:buClr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def </a:t>
            </a:r>
            <a:r>
              <a:rPr lang="fr-F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conditional</a:t>
            </a:r>
            <a:r>
              <a:rPr lang="fr-F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(variable, </a:t>
            </a:r>
            <a:r>
              <a:rPr lang="fr-F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checkvalue</a:t>
            </a:r>
            <a:r>
              <a:rPr lang="fr-F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fr-F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truevalue</a:t>
            </a:r>
            <a:r>
              <a:rPr lang="fr-F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fr-F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falsevalue</a:t>
            </a:r>
            <a:r>
              <a:rPr lang="fr-F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d):</a:t>
            </a:r>
          </a:p>
          <a:p>
            <a:pPr marL="342900" lvl="3" indent="0">
              <a:buClr>
                <a:srgbClr val="37424A"/>
              </a:buClr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if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d.getVar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(variable) ==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checkvalue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342900" lvl="3" indent="0">
              <a:buClr>
                <a:srgbClr val="37424A"/>
              </a:buClr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return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truevalue</a:t>
            </a:r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lvl="3" indent="0">
              <a:buClr>
                <a:srgbClr val="37424A"/>
              </a:buClr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else:</a:t>
            </a:r>
          </a:p>
          <a:p>
            <a:pPr marL="342900" lvl="3" indent="0">
              <a:buClr>
                <a:srgbClr val="37424A"/>
              </a:buClr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return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falsevalue</a:t>
            </a:r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lvl="3" indent="0">
              <a:buClr>
                <a:srgbClr val="37424A"/>
              </a:buClr>
              <a:buNone/>
            </a:pPr>
            <a:endParaRPr lang="en-GB" dirty="0"/>
          </a:p>
          <a:p>
            <a:pPr lvl="1"/>
            <a:r>
              <a:rPr lang="en-GB" dirty="0" err="1"/>
              <a:t>bb.utils.contains</a:t>
            </a:r>
            <a:r>
              <a:rPr lang="en-GB" dirty="0"/>
              <a:t> – is `</a:t>
            </a:r>
            <a:r>
              <a:rPr lang="en-GB" dirty="0" err="1"/>
              <a:t>checkvalues</a:t>
            </a:r>
            <a:r>
              <a:rPr lang="en-GB" dirty="0"/>
              <a:t>` a subset of `variable`?</a:t>
            </a:r>
          </a:p>
          <a:p>
            <a:pPr marL="342900" lvl="1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def contains(variable,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checkvalues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truevalue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falsevalue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d)</a:t>
            </a:r>
          </a:p>
          <a:p>
            <a:pPr marL="342900" lvl="3" indent="0">
              <a:buClr>
                <a:srgbClr val="37424A"/>
              </a:buClr>
              <a:buNone/>
            </a:pPr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489239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C3B3C-9589-4534-8F36-94D43E17F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Conditional Inclusion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5C603D-A347-4470-BE7A-E3A956E5396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You can use Python expressions in include and require statements</a:t>
            </a:r>
          </a:p>
          <a:p>
            <a:r>
              <a:rPr lang="en-GB" dirty="0"/>
              <a:t>Example: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require ${@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bb.utils.contains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('DISTRO_FEATURES', ...)}</a:t>
            </a:r>
          </a:p>
          <a:p>
            <a:pPr lvl="0">
              <a:buClr>
                <a:srgbClr val="0098DB"/>
              </a:buClr>
            </a:pPr>
            <a:endParaRPr lang="en-GB" dirty="0">
              <a:solidFill>
                <a:srgbClr val="414141"/>
              </a:solidFill>
            </a:endParaRPr>
          </a:p>
          <a:p>
            <a:pPr lvl="0">
              <a:buClr>
                <a:srgbClr val="0098DB"/>
              </a:buClr>
            </a:pPr>
            <a:r>
              <a:rPr lang="en-GB" dirty="0">
                <a:solidFill>
                  <a:srgbClr val="414141"/>
                </a:solidFill>
              </a:rPr>
              <a:t>You can have a simple .</a:t>
            </a:r>
            <a:r>
              <a:rPr lang="en-GB" dirty="0" err="1">
                <a:solidFill>
                  <a:srgbClr val="414141"/>
                </a:solidFill>
              </a:rPr>
              <a:t>inc</a:t>
            </a:r>
            <a:r>
              <a:rPr lang="en-GB" dirty="0">
                <a:solidFill>
                  <a:srgbClr val="414141"/>
                </a:solidFill>
              </a:rPr>
              <a:t> file without conditionals if you have many changes to make based on one condition</a:t>
            </a:r>
          </a:p>
        </p:txBody>
      </p:sp>
    </p:spTree>
    <p:extLst>
      <p:ext uri="{BB962C8B-B14F-4D97-AF65-F5344CB8AC3E}">
        <p14:creationId xmlns:p14="http://schemas.microsoft.com/office/powerpoint/2010/main" val="2508176003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DF39D-078B-44AB-9B4D-D4826CC4A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Include vs Require Statements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7BC51-DD99-401B-9EC7-C5136768247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`require` errors on missing files</a:t>
            </a:r>
          </a:p>
          <a:p>
            <a:pPr lvl="1"/>
            <a:r>
              <a:rPr lang="en-GB" dirty="0"/>
              <a:t>You almost always want this</a:t>
            </a:r>
          </a:p>
          <a:p>
            <a:pPr lvl="1"/>
            <a:endParaRPr lang="en-GB" dirty="0"/>
          </a:p>
          <a:p>
            <a:r>
              <a:rPr lang="en-GB" dirty="0"/>
              <a:t>`include` silently ignores missing files</a:t>
            </a:r>
          </a:p>
          <a:p>
            <a:pPr lvl="1"/>
            <a:r>
              <a:rPr lang="en-GB" dirty="0"/>
              <a:t>Useful for optional configs</a:t>
            </a:r>
          </a:p>
          <a:p>
            <a:pPr lvl="1"/>
            <a:r>
              <a:rPr lang="en-GB" dirty="0"/>
              <a:t>Useful when including something from another optional layer</a:t>
            </a:r>
          </a:p>
        </p:txBody>
      </p:sp>
    </p:spTree>
    <p:extLst>
      <p:ext uri="{BB962C8B-B14F-4D97-AF65-F5344CB8AC3E}">
        <p14:creationId xmlns:p14="http://schemas.microsoft.com/office/powerpoint/2010/main" val="50938204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4E34003-FD25-4E1E-B685-66DEF518A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About Me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D8E7C12-F30F-4F16-94B0-2C23E66C7CA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72854" y="1379538"/>
            <a:ext cx="6264367" cy="4532312"/>
          </a:xfrm>
        </p:spPr>
        <p:txBody>
          <a:bodyPr/>
          <a:lstStyle/>
          <a:p>
            <a:pPr>
              <a:spcBef>
                <a:spcPts val="0"/>
              </a:spcBef>
              <a:buSzPts val="2800"/>
            </a:pPr>
            <a:r>
              <a:rPr lang="en-GB" dirty="0"/>
              <a:t>Involved in </a:t>
            </a:r>
            <a:r>
              <a:rPr lang="en-GB" dirty="0" err="1"/>
              <a:t>Yocto</a:t>
            </a:r>
            <a:r>
              <a:rPr lang="en-GB" dirty="0"/>
              <a:t> Project since 2013</a:t>
            </a:r>
          </a:p>
          <a:p>
            <a:pPr>
              <a:spcBef>
                <a:spcPts val="0"/>
              </a:spcBef>
              <a:buSzPts val="2800"/>
            </a:pPr>
            <a:endParaRPr lang="en-GB" dirty="0"/>
          </a:p>
          <a:p>
            <a:pPr>
              <a:spcBef>
                <a:spcPts val="0"/>
              </a:spcBef>
              <a:buSzPts val="2800"/>
            </a:pPr>
            <a:r>
              <a:rPr lang="en-GB" dirty="0"/>
              <a:t>Work across the whole embedded stack</a:t>
            </a:r>
          </a:p>
          <a:p>
            <a:pPr>
              <a:spcBef>
                <a:spcPts val="0"/>
              </a:spcBef>
              <a:buSzPts val="2800"/>
            </a:pPr>
            <a:endParaRPr lang="en-GB" dirty="0"/>
          </a:p>
          <a:p>
            <a:pPr>
              <a:spcBef>
                <a:spcPts val="0"/>
              </a:spcBef>
              <a:buSzPts val="2800"/>
            </a:pPr>
            <a:r>
              <a:rPr lang="en-GB" dirty="0"/>
              <a:t>Managing Director &amp; Principal Engineer @ Beta Five Ltd</a:t>
            </a:r>
          </a:p>
          <a:p>
            <a:pPr>
              <a:spcBef>
                <a:spcPts val="0"/>
              </a:spcBef>
              <a:buSzPts val="2800"/>
            </a:pPr>
            <a:endParaRPr lang="en-GB" dirty="0"/>
          </a:p>
          <a:p>
            <a:pPr>
              <a:spcBef>
                <a:spcPts val="0"/>
              </a:spcBef>
              <a:buSzPts val="2800"/>
            </a:pPr>
            <a:r>
              <a:rPr lang="en-GB" dirty="0"/>
              <a:t>Contact: </a:t>
            </a:r>
            <a:r>
              <a:rPr lang="en-GB" dirty="0">
                <a:hlinkClick r:id="rId2"/>
              </a:rPr>
              <a:t>paul@betafive.co.uk</a:t>
            </a:r>
            <a:endParaRPr lang="en-GB" dirty="0"/>
          </a:p>
          <a:p>
            <a:pPr>
              <a:spcBef>
                <a:spcPts val="0"/>
              </a:spcBef>
              <a:buSzPts val="2800"/>
            </a:pPr>
            <a:r>
              <a:rPr lang="en-GB" dirty="0"/>
              <a:t>Website: </a:t>
            </a:r>
            <a:r>
              <a:rPr lang="en-GB" dirty="0">
                <a:hlinkClick r:id="rId3"/>
              </a:rPr>
              <a:t>https://www.betafive.co.uk/</a:t>
            </a:r>
            <a:endParaRPr lang="en-GB" dirty="0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0846952B-52C9-49D4-9FC1-54F99CECD7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67896" y="3138211"/>
            <a:ext cx="3096424" cy="309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06082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A9952-D54F-4003-BF3C-50DD31585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Example: Distro Features in meta-virtualization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55E4A-7A33-4484-BE5F-C576BB2313A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>
              <a:buClr>
                <a:srgbClr val="0098DB"/>
              </a:buClr>
            </a:pPr>
            <a:r>
              <a:rPr lang="en-GB" dirty="0">
                <a:solidFill>
                  <a:srgbClr val="414141"/>
                </a:solidFill>
              </a:rPr>
              <a:t>README</a:t>
            </a:r>
            <a:endParaRPr lang="en-GB" sz="1400" dirty="0"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</a:rPr>
              <a:t>The </a:t>
            </a:r>
            <a:r>
              <a:rPr lang="en-GB" sz="1400" dirty="0" err="1">
                <a:latin typeface="Courier New" panose="02070309020205020404" pitchFamily="49" charset="0"/>
              </a:rPr>
              <a:t>bbappend</a:t>
            </a:r>
            <a:r>
              <a:rPr lang="en-GB" sz="1400" dirty="0">
                <a:latin typeface="Courier New" panose="02070309020205020404" pitchFamily="49" charset="0"/>
              </a:rPr>
              <a:t> files for some recipes (e.g. </a:t>
            </a:r>
            <a:r>
              <a:rPr lang="en-GB" sz="1400" dirty="0" err="1">
                <a:latin typeface="Courier New" panose="02070309020205020404" pitchFamily="49" charset="0"/>
              </a:rPr>
              <a:t>linux-yocto</a:t>
            </a:r>
            <a:r>
              <a:rPr lang="en-GB" sz="1400" dirty="0">
                <a:latin typeface="Courier New" panose="02070309020205020404" pitchFamily="49" charset="0"/>
              </a:rPr>
              <a:t>) in this layer need to</a:t>
            </a:r>
            <a:br>
              <a:rPr lang="en-GB" sz="1400" dirty="0">
                <a:latin typeface="Courier New" panose="02070309020205020404" pitchFamily="49" charset="0"/>
              </a:rPr>
            </a:br>
            <a:r>
              <a:rPr lang="en-GB" sz="1400" dirty="0">
                <a:latin typeface="Courier New" panose="02070309020205020404" pitchFamily="49" charset="0"/>
              </a:rPr>
              <a:t>have 'virtualization' in DISTRO_FEATURES to have effect. To enable them, add</a:t>
            </a:r>
            <a:br>
              <a:rPr lang="en-GB" sz="1400" dirty="0">
                <a:latin typeface="Courier New" panose="02070309020205020404" pitchFamily="49" charset="0"/>
              </a:rPr>
            </a:br>
            <a:r>
              <a:rPr lang="en-GB" sz="1400" dirty="0">
                <a:latin typeface="Courier New" panose="02070309020205020404" pitchFamily="49" charset="0"/>
              </a:rPr>
              <a:t>in configuration file the following line.</a:t>
            </a:r>
            <a:br>
              <a:rPr lang="en-GB" sz="1400" dirty="0">
                <a:latin typeface="Courier New" panose="02070309020205020404" pitchFamily="49" charset="0"/>
              </a:rPr>
            </a:br>
            <a:br>
              <a:rPr lang="en-GB" sz="1400" dirty="0">
                <a:latin typeface="Courier New" panose="02070309020205020404" pitchFamily="49" charset="0"/>
              </a:rPr>
            </a:br>
            <a:r>
              <a:rPr lang="en-GB" sz="1400" dirty="0">
                <a:latin typeface="Courier New" panose="02070309020205020404" pitchFamily="49" charset="0"/>
              </a:rPr>
              <a:t>    </a:t>
            </a:r>
            <a:r>
              <a:rPr lang="en-GB" sz="1400" dirty="0" err="1">
                <a:latin typeface="Courier New" panose="02070309020205020404" pitchFamily="49" charset="0"/>
              </a:rPr>
              <a:t>DISTRO_FEATURES_append</a:t>
            </a:r>
            <a:r>
              <a:rPr lang="en-GB" sz="1400" dirty="0">
                <a:latin typeface="Courier New" panose="02070309020205020404" pitchFamily="49" charset="0"/>
              </a:rPr>
              <a:t> = " virtualization“</a:t>
            </a:r>
          </a:p>
          <a:p>
            <a:pPr marL="0" indent="0">
              <a:buNone/>
            </a:pPr>
            <a:endParaRPr lang="en-GB" sz="1400" dirty="0">
              <a:latin typeface="Courier New" panose="02070309020205020404" pitchFamily="49" charset="0"/>
            </a:endParaRPr>
          </a:p>
          <a:p>
            <a:pPr lvl="0">
              <a:buClr>
                <a:srgbClr val="0098DB"/>
              </a:buClr>
            </a:pPr>
            <a:r>
              <a:rPr lang="en-GB" dirty="0">
                <a:solidFill>
                  <a:srgbClr val="414141"/>
                </a:solidFill>
              </a:rPr>
              <a:t>linux-yocto_4.19.bbappend</a:t>
            </a:r>
            <a:endParaRPr lang="en-GB" sz="1400" dirty="0">
              <a:latin typeface="Courier New" panose="02070309020205020404" pitchFamily="49" charset="0"/>
            </a:endParaRPr>
          </a:p>
          <a:p>
            <a:pPr marL="0" indent="0">
              <a:buClr>
                <a:srgbClr val="0098DB"/>
              </a:buClr>
              <a:buNone/>
            </a:pPr>
            <a:r>
              <a:rPr lang="en-GB" sz="1400" dirty="0">
                <a:latin typeface="Courier New" panose="02070309020205020404" pitchFamily="49" charset="0"/>
              </a:rPr>
              <a:t>require ${@</a:t>
            </a:r>
            <a:r>
              <a:rPr lang="en-GB" sz="1400" dirty="0" err="1">
                <a:latin typeface="Courier New" panose="02070309020205020404" pitchFamily="49" charset="0"/>
              </a:rPr>
              <a:t>bb.utils.contains</a:t>
            </a:r>
            <a:r>
              <a:rPr lang="en-GB" sz="1400" dirty="0">
                <a:latin typeface="Courier New" panose="02070309020205020404" pitchFamily="49" charset="0"/>
              </a:rPr>
              <a:t>('DISTRO_FEATURES', 'virtualization’,</a:t>
            </a:r>
            <a:br>
              <a:rPr lang="en-GB" sz="1400" dirty="0">
                <a:latin typeface="Courier New" panose="02070309020205020404" pitchFamily="49" charset="0"/>
              </a:rPr>
            </a:br>
            <a:r>
              <a:rPr lang="en-GB" sz="1400" dirty="0">
                <a:latin typeface="Courier New" panose="02070309020205020404" pitchFamily="49" charset="0"/>
              </a:rPr>
              <a:t>                             '${BPN}_virtualization.inc', '', d)}</a:t>
            </a:r>
          </a:p>
          <a:p>
            <a:pPr marL="0" indent="0">
              <a:buClr>
                <a:srgbClr val="0098DB"/>
              </a:buClr>
              <a:buNone/>
            </a:pPr>
            <a:endParaRPr lang="en-GB" sz="1400" dirty="0">
              <a:solidFill>
                <a:srgbClr val="414141"/>
              </a:solidFill>
              <a:latin typeface="Courier New" panose="02070309020205020404" pitchFamily="49" charset="0"/>
            </a:endParaRPr>
          </a:p>
          <a:p>
            <a:pPr lvl="0">
              <a:buClr>
                <a:srgbClr val="0098DB"/>
              </a:buClr>
            </a:pPr>
            <a:r>
              <a:rPr lang="en-GB" dirty="0">
                <a:solidFill>
                  <a:srgbClr val="414141"/>
                </a:solidFill>
              </a:rPr>
              <a:t>No DISTO_FEATURES conditionals needed in the .</a:t>
            </a:r>
            <a:r>
              <a:rPr lang="en-GB" dirty="0" err="1">
                <a:solidFill>
                  <a:srgbClr val="414141"/>
                </a:solidFill>
              </a:rPr>
              <a:t>inc</a:t>
            </a:r>
            <a:r>
              <a:rPr lang="en-GB" dirty="0">
                <a:solidFill>
                  <a:srgbClr val="414141"/>
                </a:solidFill>
              </a:rPr>
              <a:t> file</a:t>
            </a:r>
            <a:endParaRPr lang="en-GB" sz="1400" dirty="0">
              <a:solidFill>
                <a:srgbClr val="414141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endParaRPr lang="en-GB" sz="14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834023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5CC09-D5EC-4BE4-9841-5637130A6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Example: Conditional inheritance in meta-security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8830C-520D-47C0-B7DE-0EB0D448FA2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err="1"/>
              <a:t>linux</a:t>
            </a:r>
            <a:r>
              <a:rPr lang="en-GB" dirty="0"/>
              <a:t>-%.</a:t>
            </a:r>
            <a:r>
              <a:rPr lang="en-GB" dirty="0" err="1"/>
              <a:t>bbappend</a:t>
            </a:r>
            <a:endParaRPr lang="en-GB" dirty="0"/>
          </a:p>
          <a:p>
            <a:pPr marL="0" indent="0">
              <a:buNone/>
            </a:pPr>
            <a:endParaRPr lang="en-GB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inherit ${@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bb.utils.contains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('DISTRO_FEATURES', '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modsign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’,</a:t>
            </a:r>
            <a:b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'kernel-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modsign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', '', d)}</a:t>
            </a:r>
          </a:p>
          <a:p>
            <a:pPr marL="0" indent="0">
              <a:buNone/>
            </a:pPr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>
              <a:buClr>
                <a:srgbClr val="0098DB"/>
              </a:buClr>
            </a:pPr>
            <a:r>
              <a:rPr lang="en-GB" dirty="0">
                <a:solidFill>
                  <a:srgbClr val="414141"/>
                </a:solidFill>
              </a:rPr>
              <a:t>No DISTRO_FEATURES conditionals needed in kernel-</a:t>
            </a:r>
            <a:r>
              <a:rPr lang="en-GB" dirty="0" err="1">
                <a:solidFill>
                  <a:srgbClr val="414141"/>
                </a:solidFill>
              </a:rPr>
              <a:t>modsign.bbclass</a:t>
            </a:r>
            <a:endParaRPr lang="en-GB" dirty="0">
              <a:solidFill>
                <a:srgbClr val="4141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665188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42536-AF30-4D83-8971-B3FA4DE41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Adding Sanity Checks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E2B40-CBFB-4879-A2CA-921A4B1B1A9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Add a handler for </a:t>
            </a:r>
            <a:r>
              <a:rPr lang="en-GB" dirty="0" err="1"/>
              <a:t>bb.event.SanityCheck</a:t>
            </a:r>
            <a:endParaRPr lang="en-GB" dirty="0"/>
          </a:p>
          <a:p>
            <a:pPr lvl="1"/>
            <a:r>
              <a:rPr lang="en-GB" dirty="0"/>
              <a:t>Ensures your check only runs once</a:t>
            </a:r>
          </a:p>
          <a:p>
            <a:r>
              <a:rPr lang="en-GB" dirty="0"/>
              <a:t>Raise a flag if things look wrong</a:t>
            </a:r>
          </a:p>
          <a:p>
            <a:pPr lvl="1"/>
            <a:r>
              <a:rPr lang="en-GB" dirty="0" err="1"/>
              <a:t>bb.warn</a:t>
            </a:r>
            <a:r>
              <a:rPr lang="en-GB" dirty="0"/>
              <a:t>()</a:t>
            </a:r>
          </a:p>
          <a:p>
            <a:pPr lvl="1"/>
            <a:r>
              <a:rPr lang="en-GB" dirty="0" err="1"/>
              <a:t>bb.error</a:t>
            </a:r>
            <a:r>
              <a:rPr lang="en-GB" dirty="0"/>
              <a:t>()</a:t>
            </a:r>
          </a:p>
          <a:p>
            <a:pPr lvl="1"/>
            <a:r>
              <a:rPr lang="en-GB" dirty="0" err="1"/>
              <a:t>bb.fatal</a:t>
            </a:r>
            <a:r>
              <a:rPr lang="en-GB" dirty="0"/>
              <a:t>() if you really can’t continue</a:t>
            </a:r>
          </a:p>
          <a:p>
            <a:endParaRPr lang="en-GB" dirty="0"/>
          </a:p>
          <a:p>
            <a:r>
              <a:rPr lang="en-GB" dirty="0"/>
              <a:t>Use this if you really must limit supported values of MACHINE, DISTRO, etc</a:t>
            </a:r>
          </a:p>
        </p:txBody>
      </p:sp>
    </p:spTree>
    <p:extLst>
      <p:ext uri="{BB962C8B-B14F-4D97-AF65-F5344CB8AC3E}">
        <p14:creationId xmlns:p14="http://schemas.microsoft.com/office/powerpoint/2010/main" val="868082692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98EBF-0B7D-4BF1-A856-75D9548B5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Example: Sanity Checks in meta-virtualization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009FF4-1336-45E9-8F57-DDEC96524CD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>
              <a:buClr>
                <a:srgbClr val="0098DB"/>
              </a:buClr>
            </a:pPr>
            <a:r>
              <a:rPr lang="en-GB" dirty="0">
                <a:solidFill>
                  <a:srgbClr val="414141"/>
                </a:solidFill>
              </a:rPr>
              <a:t>sanity-meta-</a:t>
            </a:r>
            <a:r>
              <a:rPr lang="en-GB" dirty="0" err="1">
                <a:solidFill>
                  <a:srgbClr val="414141"/>
                </a:solidFill>
              </a:rPr>
              <a:t>virt.bbclass</a:t>
            </a:r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addhandler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virt_bbappend_distrocheck</a:t>
            </a:r>
            <a:b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virt_bbappend_distrocheck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eventmask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] = "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bb.event.SanityCheck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b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python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virt_bbappend_distrocheck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  <a:b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skip_check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e.data.getVar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('SKIP_META_VIRT_SANITY_CHECK') == "1"</a:t>
            </a:r>
            <a:b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if 'virtualization' not in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e.data.getVar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('DISTRO_FEATURES').split()</a:t>
            </a:r>
            <a:b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and not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skip_check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b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bb.warn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("...")</a:t>
            </a:r>
            <a:b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12399199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5A265-AB3B-42E6-9B82-3878F1A94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Anonymous Python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ACFB1-A52D-4C4F-91F3-01C2A9837C4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Useful when more complex conditionals are needed</a:t>
            </a:r>
          </a:p>
          <a:p>
            <a:pPr lvl="1"/>
            <a:r>
              <a:rPr lang="en-GB" dirty="0"/>
              <a:t>Full support for python if statements, for statements, etc</a:t>
            </a:r>
          </a:p>
          <a:p>
            <a:r>
              <a:rPr lang="en-GB" dirty="0"/>
              <a:t>Executed at parse time</a:t>
            </a:r>
          </a:p>
          <a:p>
            <a:r>
              <a:rPr lang="en-GB" dirty="0"/>
              <a:t>Can use </a:t>
            </a:r>
            <a:r>
              <a:rPr lang="en-GB" dirty="0" err="1"/>
              <a:t>d.getVar</a:t>
            </a:r>
            <a:r>
              <a:rPr lang="en-GB" dirty="0"/>
              <a:t>() to check variables</a:t>
            </a:r>
          </a:p>
          <a:p>
            <a:r>
              <a:rPr lang="en-GB" dirty="0"/>
              <a:t>Can use </a:t>
            </a:r>
            <a:r>
              <a:rPr lang="en-GB" dirty="0" err="1"/>
              <a:t>d.setVar</a:t>
            </a:r>
            <a:r>
              <a:rPr lang="en-GB" dirty="0"/>
              <a:t>() to modify variables</a:t>
            </a:r>
          </a:p>
          <a:p>
            <a:r>
              <a:rPr lang="en-GB" dirty="0"/>
              <a:t>Syntax:</a:t>
            </a: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python() {</a:t>
            </a:r>
            <a:b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if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d.getVar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('SOMEVAR').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startswith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('prefix'):</a:t>
            </a:r>
            <a:b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d.setVar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('SOMEOTHERVAR', '1')</a:t>
            </a:r>
            <a:b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</p:txBody>
      </p:sp>
    </p:spTree>
    <p:extLst>
      <p:ext uri="{BB962C8B-B14F-4D97-AF65-F5344CB8AC3E}">
        <p14:creationId xmlns:p14="http://schemas.microsoft.com/office/powerpoint/2010/main" val="3548934480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0387C-9BDD-4127-8DDC-0701D9096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Classes to Modify Recipes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3BCA1D-0D9D-4C3A-8177-AFE64801332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Define a new class in your layer</a:t>
            </a:r>
          </a:p>
          <a:p>
            <a:r>
              <a:rPr lang="en-GB" dirty="0"/>
              <a:t>Do not set INHERIT in </a:t>
            </a:r>
            <a:r>
              <a:rPr lang="en-GB" dirty="0" err="1"/>
              <a:t>layer.conf</a:t>
            </a:r>
            <a:r>
              <a:rPr lang="en-GB" dirty="0"/>
              <a:t> or elsewhere</a:t>
            </a:r>
          </a:p>
          <a:p>
            <a:r>
              <a:rPr lang="en-GB" dirty="0"/>
              <a:t>Document that your functionality is enabled by adding the new class to INHERIT in </a:t>
            </a:r>
            <a:r>
              <a:rPr lang="en-GB" dirty="0" err="1"/>
              <a:t>local.conf</a:t>
            </a:r>
            <a:r>
              <a:rPr lang="en-GB" dirty="0"/>
              <a:t> or a distro conf</a:t>
            </a:r>
          </a:p>
          <a:p>
            <a:r>
              <a:rPr lang="en-GB" dirty="0"/>
              <a:t>Useful if you have similar modifications to make to many recipes</a:t>
            </a:r>
          </a:p>
        </p:txBody>
      </p:sp>
    </p:spTree>
    <p:extLst>
      <p:ext uri="{BB962C8B-B14F-4D97-AF65-F5344CB8AC3E}">
        <p14:creationId xmlns:p14="http://schemas.microsoft.com/office/powerpoint/2010/main" val="1222949559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4B5B7-7ECB-40C8-ADBC-165BF4425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Modifying BBCLASSEXTEND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1BD06-0E1F-4997-B2A5-A9849AE450E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Appending to BBCLASSEXTEND in a </a:t>
            </a:r>
            <a:r>
              <a:rPr lang="en-GB" dirty="0" err="1"/>
              <a:t>bbappend</a:t>
            </a:r>
            <a:r>
              <a:rPr lang="en-GB" dirty="0"/>
              <a:t> is relatively safe</a:t>
            </a:r>
          </a:p>
          <a:p>
            <a:r>
              <a:rPr lang="en-GB" dirty="0"/>
              <a:t>No need for conditionals here</a:t>
            </a:r>
          </a:p>
          <a:p>
            <a:r>
              <a:rPr lang="en-GB" dirty="0"/>
              <a:t>May be used to add `-native` variant of an existing recipe</a:t>
            </a:r>
          </a:p>
          <a:p>
            <a:pPr lvl="1"/>
            <a:r>
              <a:rPr lang="en-GB" dirty="0"/>
              <a:t>Can then be used in the build of another recipe</a:t>
            </a:r>
          </a:p>
        </p:txBody>
      </p:sp>
    </p:spTree>
    <p:extLst>
      <p:ext uri="{BB962C8B-B14F-4D97-AF65-F5344CB8AC3E}">
        <p14:creationId xmlns:p14="http://schemas.microsoft.com/office/powerpoint/2010/main" val="2434599275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D9B69-AF15-4323-835F-B7C8B4062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yocto-check-layer Script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A64BBC-2B11-415C-AAFB-9860B077430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Layer compatibility test script</a:t>
            </a:r>
          </a:p>
          <a:p>
            <a:r>
              <a:rPr lang="en-GB" dirty="0"/>
              <a:t>Checks recipe signatures with and without the layer present</a:t>
            </a:r>
          </a:p>
          <a:p>
            <a:r>
              <a:rPr lang="en-GB" dirty="0"/>
              <a:t>Also checks for other common requirements:</a:t>
            </a:r>
          </a:p>
          <a:p>
            <a:pPr lvl="1"/>
            <a:r>
              <a:rPr lang="en-GB" dirty="0"/>
              <a:t>Does the layer have a README?</a:t>
            </a:r>
          </a:p>
          <a:p>
            <a:pPr lvl="1"/>
            <a:r>
              <a:rPr lang="en-GB" dirty="0"/>
              <a:t>Does everything parse correctly?</a:t>
            </a:r>
          </a:p>
          <a:p>
            <a:pPr lvl="1"/>
            <a:r>
              <a:rPr lang="en-GB" dirty="0"/>
              <a:t>Is LAYERSERIES_COMPAT set?</a:t>
            </a:r>
          </a:p>
          <a:p>
            <a:pPr lvl="1"/>
            <a:r>
              <a:rPr lang="en-GB" dirty="0"/>
              <a:t>Can we get signatures for `</a:t>
            </a:r>
            <a:r>
              <a:rPr lang="en-GB" dirty="0" err="1"/>
              <a:t>bitbake</a:t>
            </a:r>
            <a:r>
              <a:rPr lang="en-GB" dirty="0"/>
              <a:t> world`</a:t>
            </a:r>
          </a:p>
          <a:p>
            <a:pPr marL="1080000" lvl="1"/>
            <a:r>
              <a:rPr lang="en-GB" sz="1800" dirty="0"/>
              <a:t>Actual build is not </a:t>
            </a:r>
            <a:r>
              <a:rPr lang="en-GB" sz="1800" dirty="0" err="1"/>
              <a:t>perfomed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4202216530"/>
      </p:ext>
    </p:extLst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3B564-0D2D-46BE-B728-D5BD41B5A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 Summary: Think About Downstream Developers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65EA1-F600-4F5C-ADA6-0CC5A104960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How can they extend configuration?</a:t>
            </a:r>
          </a:p>
          <a:p>
            <a:r>
              <a:rPr lang="en-GB" dirty="0"/>
              <a:t>How can they disable things?</a:t>
            </a:r>
          </a:p>
          <a:p>
            <a:pPr lvl="1"/>
            <a:r>
              <a:rPr lang="en-GB" dirty="0"/>
              <a:t>Don’t force them to use _remove</a:t>
            </a:r>
          </a:p>
          <a:p>
            <a:r>
              <a:rPr lang="en-GB" dirty="0"/>
              <a:t>Don’t assume distro, machine or target image</a:t>
            </a:r>
          </a:p>
          <a:p>
            <a:pPr lvl="1"/>
            <a:r>
              <a:rPr lang="en-GB" dirty="0"/>
              <a:t>If support really is limited, add a sanity check</a:t>
            </a:r>
          </a:p>
        </p:txBody>
      </p:sp>
    </p:spTree>
    <p:extLst>
      <p:ext uri="{BB962C8B-B14F-4D97-AF65-F5344CB8AC3E}">
        <p14:creationId xmlns:p14="http://schemas.microsoft.com/office/powerpoint/2010/main" val="1725625019"/>
      </p:ext>
    </p:extLst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5EC97-5DB3-4DFF-9F10-8AC032F45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Parsing Details: </a:t>
            </a:r>
            <a:r>
              <a:rPr lang="en-GB" dirty="0" err="1"/>
              <a:t>bblayers.conf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79B13-8496-425C-BB32-FC1B46A85C8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Parsed first</a:t>
            </a:r>
          </a:p>
          <a:p>
            <a:pPr lvl="1"/>
            <a:r>
              <a:rPr lang="en-GB" dirty="0"/>
              <a:t>Before any </a:t>
            </a:r>
            <a:r>
              <a:rPr lang="en-GB" dirty="0" err="1"/>
              <a:t>layer.conf</a:t>
            </a:r>
            <a:endParaRPr lang="en-GB" dirty="0"/>
          </a:p>
          <a:p>
            <a:pPr lvl="1"/>
            <a:r>
              <a:rPr lang="en-GB" dirty="0"/>
              <a:t>Before </a:t>
            </a:r>
            <a:r>
              <a:rPr lang="en-GB" dirty="0" err="1"/>
              <a:t>local.conf</a:t>
            </a:r>
            <a:r>
              <a:rPr lang="en-GB" dirty="0"/>
              <a:t> or other user config files</a:t>
            </a:r>
          </a:p>
          <a:p>
            <a:pPr lvl="1"/>
            <a:r>
              <a:rPr lang="en-GB" dirty="0"/>
              <a:t>Before </a:t>
            </a:r>
            <a:r>
              <a:rPr lang="en-GB" dirty="0" err="1"/>
              <a:t>base.bbclass</a:t>
            </a:r>
            <a:endParaRPr lang="en-GB" dirty="0"/>
          </a:p>
          <a:p>
            <a:r>
              <a:rPr lang="en-GB" dirty="0"/>
              <a:t>BBLAYERS is iterated as soon as </a:t>
            </a:r>
            <a:r>
              <a:rPr lang="en-GB" dirty="0" err="1"/>
              <a:t>bblayers.conf</a:t>
            </a:r>
            <a:r>
              <a:rPr lang="en-GB" dirty="0"/>
              <a:t> is fully parsed</a:t>
            </a:r>
          </a:p>
          <a:p>
            <a:pPr lvl="1"/>
            <a:r>
              <a:rPr lang="en-GB" dirty="0"/>
              <a:t>Can’t depend on variables from any of the above files</a:t>
            </a:r>
          </a:p>
          <a:p>
            <a:r>
              <a:rPr lang="en-GB" dirty="0"/>
              <a:t>No access to python lib directories from any layer</a:t>
            </a:r>
          </a:p>
          <a:p>
            <a:pPr lvl="1"/>
            <a:r>
              <a:rPr lang="en-GB" dirty="0"/>
              <a:t>Can’t `import </a:t>
            </a:r>
            <a:r>
              <a:rPr lang="en-GB" dirty="0" err="1"/>
              <a:t>oe</a:t>
            </a:r>
            <a:r>
              <a:rPr lang="en-GB" dirty="0"/>
              <a:t>` or any submodules</a:t>
            </a:r>
          </a:p>
          <a:p>
            <a:pPr lvl="1"/>
            <a:r>
              <a:rPr lang="en-GB" dirty="0"/>
              <a:t>Can’t use </a:t>
            </a:r>
            <a:r>
              <a:rPr lang="en-GB" dirty="0" err="1"/>
              <a:t>oe.utils.conditional</a:t>
            </a:r>
            <a:r>
              <a:rPr lang="en-GB" dirty="0"/>
              <a:t>(), use </a:t>
            </a:r>
            <a:r>
              <a:rPr lang="en-GB" dirty="0" err="1"/>
              <a:t>bb.utils.contains</a:t>
            </a:r>
            <a:r>
              <a:rPr lang="en-GB" dirty="0"/>
              <a:t>() instead</a:t>
            </a:r>
          </a:p>
        </p:txBody>
      </p:sp>
    </p:spTree>
    <p:extLst>
      <p:ext uri="{BB962C8B-B14F-4D97-AF65-F5344CB8AC3E}">
        <p14:creationId xmlns:p14="http://schemas.microsoft.com/office/powerpoint/2010/main" val="198262567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D186C-E4E1-4AC0-93F7-341F625A8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About This Talk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C4A5F-E609-4CAE-87B3-470176A66D6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  <a:p>
            <a:r>
              <a:rPr lang="en-GB" dirty="0"/>
              <a:t>Best Practices</a:t>
            </a:r>
          </a:p>
          <a:p>
            <a:pPr lvl="1"/>
            <a:r>
              <a:rPr lang="en-GB" dirty="0"/>
              <a:t>Layers to learn from</a:t>
            </a:r>
          </a:p>
          <a:p>
            <a:pPr lvl="1"/>
            <a:r>
              <a:rPr lang="en-GB" dirty="0"/>
              <a:t>Methods</a:t>
            </a:r>
          </a:p>
          <a:p>
            <a:pPr lvl="1"/>
            <a:r>
              <a:rPr lang="en-GB" dirty="0"/>
              <a:t>Examples</a:t>
            </a:r>
          </a:p>
          <a:p>
            <a:r>
              <a:rPr lang="en-GB" dirty="0"/>
              <a:t>Parsing details of </a:t>
            </a:r>
            <a:r>
              <a:rPr lang="en-GB" dirty="0" err="1"/>
              <a:t>bblayers.conf</a:t>
            </a:r>
            <a:r>
              <a:rPr lang="en-GB" dirty="0"/>
              <a:t> and </a:t>
            </a:r>
            <a:r>
              <a:rPr lang="en-GB" dirty="0" err="1"/>
              <a:t>layer.conf</a:t>
            </a:r>
            <a:r>
              <a:rPr lang="en-GB" dirty="0"/>
              <a:t> files</a:t>
            </a:r>
          </a:p>
          <a:p>
            <a:r>
              <a:rPr lang="en-GB" dirty="0"/>
              <a:t>Suggestions for future work</a:t>
            </a:r>
          </a:p>
        </p:txBody>
      </p:sp>
    </p:spTree>
    <p:extLst>
      <p:ext uri="{BB962C8B-B14F-4D97-AF65-F5344CB8AC3E}">
        <p14:creationId xmlns:p14="http://schemas.microsoft.com/office/powerpoint/2010/main" val="3347189207"/>
      </p:ext>
    </p:extLst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EDEEB-32B1-4920-A3CE-6938588FE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Parsing Details: </a:t>
            </a:r>
            <a:r>
              <a:rPr lang="en-GB" dirty="0" err="1"/>
              <a:t>layer.conf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67BF4D-72DD-46D4-AC48-FF8567BE85C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Parsed in sequence of BBLAYERS immediately after </a:t>
            </a:r>
            <a:r>
              <a:rPr lang="en-GB" dirty="0" err="1"/>
              <a:t>bblayers.conf</a:t>
            </a:r>
            <a:endParaRPr lang="en-GB" dirty="0"/>
          </a:p>
          <a:p>
            <a:r>
              <a:rPr lang="en-GB" dirty="0"/>
              <a:t>Still before </a:t>
            </a:r>
            <a:r>
              <a:rPr lang="en-GB" dirty="0" err="1"/>
              <a:t>local.conf</a:t>
            </a:r>
            <a:r>
              <a:rPr lang="en-GB" dirty="0"/>
              <a:t>, </a:t>
            </a:r>
            <a:r>
              <a:rPr lang="en-GB" dirty="0" err="1"/>
              <a:t>base.bbclass</a:t>
            </a:r>
            <a:r>
              <a:rPr lang="en-GB" dirty="0"/>
              <a:t>, etc</a:t>
            </a:r>
          </a:p>
          <a:p>
            <a:r>
              <a:rPr lang="en-GB" dirty="0"/>
              <a:t>Still no access to python lib directories from any layer</a:t>
            </a:r>
          </a:p>
          <a:p>
            <a:pPr lvl="1"/>
            <a:r>
              <a:rPr lang="en-GB" dirty="0"/>
              <a:t>Including the current layer!</a:t>
            </a:r>
          </a:p>
        </p:txBody>
      </p:sp>
    </p:spTree>
    <p:extLst>
      <p:ext uri="{BB962C8B-B14F-4D97-AF65-F5344CB8AC3E}">
        <p14:creationId xmlns:p14="http://schemas.microsoft.com/office/powerpoint/2010/main" val="139099161"/>
      </p:ext>
    </p:extLst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ECB81-C0D8-417D-A4EE-07357C1F1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Future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89B1D2-CFBC-4BBD-8A8D-CD4B2A53883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Make it easier to write friendly layers</a:t>
            </a:r>
          </a:p>
          <a:p>
            <a:r>
              <a:rPr lang="en-GB" dirty="0"/>
              <a:t>Automate checks against the layer index</a:t>
            </a:r>
          </a:p>
          <a:p>
            <a:pPr lvl="1"/>
            <a:r>
              <a:rPr lang="en-GB" dirty="0"/>
              <a:t>Catch recipe, machine or class name duplication</a:t>
            </a:r>
          </a:p>
          <a:p>
            <a:r>
              <a:rPr lang="en-GB" dirty="0"/>
              <a:t>Nerf </a:t>
            </a:r>
            <a:r>
              <a:rPr lang="en-GB" dirty="0" err="1"/>
              <a:t>layer.conf</a:t>
            </a:r>
            <a:endParaRPr lang="en-GB" dirty="0"/>
          </a:p>
          <a:p>
            <a:r>
              <a:rPr lang="en-GB" dirty="0"/>
              <a:t>Simpler conditionals?</a:t>
            </a:r>
          </a:p>
          <a:p>
            <a:r>
              <a:rPr lang="en-GB" dirty="0"/>
              <a:t>Encourage more layer documentation</a:t>
            </a:r>
          </a:p>
          <a:p>
            <a:pPr lvl="1"/>
            <a:r>
              <a:rPr lang="en-GB" dirty="0"/>
              <a:t>Should we standardise here?</a:t>
            </a:r>
          </a:p>
        </p:txBody>
      </p:sp>
    </p:spTree>
    <p:extLst>
      <p:ext uri="{BB962C8B-B14F-4D97-AF65-F5344CB8AC3E}">
        <p14:creationId xmlns:p14="http://schemas.microsoft.com/office/powerpoint/2010/main" val="1495861748"/>
      </p:ext>
    </p:extLst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13643-8817-4AC1-81BE-493A209EE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8025" y="408516"/>
            <a:ext cx="8227438" cy="5527464"/>
          </a:xfrm>
        </p:spPr>
        <p:txBody>
          <a:bodyPr/>
          <a:lstStyle/>
          <a:p>
            <a:pPr algn="ctr"/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dirty="0"/>
              <a:t>Thank You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dirty="0"/>
              <a:t>Any questions?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913E249-D493-4833-9E2B-9ECEC8F1AF6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72853" y="5158740"/>
            <a:ext cx="8233186" cy="75311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GB" dirty="0">
                <a:solidFill>
                  <a:schemeClr val="tx1"/>
                </a:solidFill>
              </a:rPr>
              <a:t>Follow Up: </a:t>
            </a:r>
            <a:r>
              <a:rPr lang="en-GB" dirty="0">
                <a:solidFill>
                  <a:schemeClr val="tx1"/>
                </a:solidFill>
                <a:hlinkClick r:id="rId2"/>
              </a:rPr>
              <a:t>paul@betafive.co.uk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18559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2D557-F554-417C-838B-7E7ECD619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There Shall Be No Victims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7B0938-D4E1-4968-9FAD-21B3BF7CC48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I won’t be showing examples of bad practice today</a:t>
            </a:r>
          </a:p>
          <a:p>
            <a:endParaRPr lang="en-GB" dirty="0"/>
          </a:p>
          <a:p>
            <a:r>
              <a:rPr lang="en-GB" dirty="0"/>
              <a:t>Sorry to disappoint!</a:t>
            </a:r>
          </a:p>
        </p:txBody>
      </p:sp>
    </p:spTree>
    <p:extLst>
      <p:ext uri="{BB962C8B-B14F-4D97-AF65-F5344CB8AC3E}">
        <p14:creationId xmlns:p14="http://schemas.microsoft.com/office/powerpoint/2010/main" val="89275978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130BB-78AA-463F-BE7F-CE34F7C7B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A Friendly Layer?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3FF063-023E-490F-9657-C8B5717A9B2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Simply adding the layer doesn’t change functionality</a:t>
            </a:r>
          </a:p>
          <a:p>
            <a:r>
              <a:rPr lang="en-GB" dirty="0"/>
              <a:t>Doesn’t assume MACHINE, DISTRO, etc</a:t>
            </a:r>
          </a:p>
          <a:p>
            <a:r>
              <a:rPr lang="en-GB" dirty="0"/>
              <a:t>Careful use of </a:t>
            </a:r>
            <a:r>
              <a:rPr lang="en-GB" dirty="0" err="1"/>
              <a:t>bbappends</a:t>
            </a:r>
            <a:endParaRPr lang="en-GB" dirty="0"/>
          </a:p>
          <a:p>
            <a:r>
              <a:rPr lang="en-GB" dirty="0"/>
              <a:t>Avoid clashing with recipe names in existing layers</a:t>
            </a:r>
          </a:p>
          <a:p>
            <a:r>
              <a:rPr lang="en-GB" dirty="0"/>
              <a:t>Place python helpers in a lib directory</a:t>
            </a:r>
          </a:p>
          <a:p>
            <a:pPr lvl="1"/>
            <a:r>
              <a:rPr lang="en-GB" dirty="0"/>
              <a:t>Avoid littering the global namespace</a:t>
            </a:r>
          </a:p>
          <a:p>
            <a:r>
              <a:rPr lang="en-GB" dirty="0"/>
              <a:t>Well documented</a:t>
            </a:r>
          </a:p>
        </p:txBody>
      </p:sp>
    </p:spTree>
    <p:extLst>
      <p:ext uri="{BB962C8B-B14F-4D97-AF65-F5344CB8AC3E}">
        <p14:creationId xmlns:p14="http://schemas.microsoft.com/office/powerpoint/2010/main" val="1407208047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03B3A-E94B-48D3-B1A4-3964E5DCE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Should You Care?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C4822C-8E32-4E9A-93B6-F2037F8F533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err="1"/>
              <a:t>Yocto</a:t>
            </a:r>
            <a:r>
              <a:rPr lang="en-GB" dirty="0"/>
              <a:t> Project Compatible badge requires this</a:t>
            </a:r>
          </a:p>
          <a:p>
            <a:r>
              <a:rPr lang="en-GB" dirty="0"/>
              <a:t>Makes it easier to integrate with other layers</a:t>
            </a:r>
          </a:p>
          <a:p>
            <a:pPr lvl="1"/>
            <a:r>
              <a:rPr lang="en-GB" dirty="0"/>
              <a:t>Less likely to cause conflicts</a:t>
            </a:r>
          </a:p>
          <a:p>
            <a:r>
              <a:rPr lang="en-GB" dirty="0"/>
              <a:t>Easier to test and debug builds</a:t>
            </a:r>
          </a:p>
          <a:p>
            <a:pPr lvl="1"/>
            <a:r>
              <a:rPr lang="en-GB" dirty="0"/>
              <a:t>Can quickly turn features on and off</a:t>
            </a:r>
          </a:p>
          <a:p>
            <a:r>
              <a:rPr lang="en-GB" dirty="0"/>
              <a:t>Can reduce the number of layers you need to create</a:t>
            </a:r>
          </a:p>
          <a:p>
            <a:pPr lvl="1"/>
            <a:r>
              <a:rPr lang="en-GB" dirty="0"/>
              <a:t>Check MACHINE instead of having one layer per machine</a:t>
            </a:r>
          </a:p>
          <a:p>
            <a:pPr lvl="1"/>
            <a:r>
              <a:rPr lang="en-GB" dirty="0"/>
              <a:t>Check features instead of having one layer per feature</a:t>
            </a:r>
          </a:p>
          <a:p>
            <a:r>
              <a:rPr lang="en-GB" dirty="0"/>
              <a:t>Actually simplifies development of your layer</a:t>
            </a:r>
          </a:p>
        </p:txBody>
      </p:sp>
    </p:spTree>
    <p:extLst>
      <p:ext uri="{BB962C8B-B14F-4D97-AF65-F5344CB8AC3E}">
        <p14:creationId xmlns:p14="http://schemas.microsoft.com/office/powerpoint/2010/main" val="1490317884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E2929-0A12-4FD8-BC56-2E9BE5160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But can’t you just dynamically set BBLAYERS?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5C88D5-2534-4F86-8D2A-BF9540A5B5A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Not in a </a:t>
            </a:r>
            <a:r>
              <a:rPr lang="en-GB" dirty="0" err="1"/>
              <a:t>multiconfig</a:t>
            </a:r>
            <a:endParaRPr lang="en-GB" dirty="0"/>
          </a:p>
          <a:p>
            <a:r>
              <a:rPr lang="en-GB" dirty="0"/>
              <a:t>Not based on variables in </a:t>
            </a:r>
            <a:r>
              <a:rPr lang="en-GB" dirty="0" err="1"/>
              <a:t>local.conf</a:t>
            </a:r>
            <a:r>
              <a:rPr lang="en-GB" dirty="0"/>
              <a:t> or some layer</a:t>
            </a:r>
          </a:p>
          <a:p>
            <a:pPr lvl="1"/>
            <a:r>
              <a:rPr lang="en-GB" dirty="0"/>
              <a:t>So you may not even know MACHINE, DISTRO, etc</a:t>
            </a:r>
          </a:p>
          <a:p>
            <a:r>
              <a:rPr lang="en-GB" dirty="0"/>
              <a:t>Not even very easily in </a:t>
            </a:r>
            <a:r>
              <a:rPr lang="en-GB" dirty="0" err="1"/>
              <a:t>bblayers.conf</a:t>
            </a:r>
            <a:endParaRPr lang="en-GB" dirty="0"/>
          </a:p>
          <a:p>
            <a:pPr lvl="1"/>
            <a:r>
              <a:rPr lang="en-GB" dirty="0"/>
              <a:t>Parsing limitations discussed later</a:t>
            </a:r>
          </a:p>
          <a:p>
            <a:r>
              <a:rPr lang="en-GB" dirty="0"/>
              <a:t>Dynamically creating </a:t>
            </a:r>
            <a:r>
              <a:rPr lang="en-GB" dirty="0" err="1"/>
              <a:t>bblayers.conf</a:t>
            </a:r>
            <a:r>
              <a:rPr lang="en-GB" dirty="0"/>
              <a:t> for each build means another script to maintain</a:t>
            </a:r>
          </a:p>
        </p:txBody>
      </p:sp>
    </p:spTree>
    <p:extLst>
      <p:ext uri="{BB962C8B-B14F-4D97-AF65-F5344CB8AC3E}">
        <p14:creationId xmlns:p14="http://schemas.microsoft.com/office/powerpoint/2010/main" val="3387860938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F6391-68E3-4860-AD97-1B2BA7C00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Layers To Learn From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C43C49-8FEB-4CEF-AC16-62C265D184E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meta-virtualization</a:t>
            </a:r>
          </a:p>
          <a:p>
            <a:r>
              <a:rPr lang="en-GB" dirty="0"/>
              <a:t>meta-clang</a:t>
            </a:r>
          </a:p>
          <a:p>
            <a:r>
              <a:rPr lang="en-GB" dirty="0"/>
              <a:t>meta-security</a:t>
            </a:r>
          </a:p>
          <a:p>
            <a:r>
              <a:rPr lang="en-GB" dirty="0"/>
              <a:t>meta-</a:t>
            </a:r>
            <a:r>
              <a:rPr lang="en-GB" dirty="0" err="1"/>
              <a:t>raspberrypi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3001814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BA8E4-2096-4D41-A52F-F895C7CD1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Documenting Your 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707C9C-0F70-42FF-858F-2823332F9EC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You need a README</a:t>
            </a:r>
          </a:p>
          <a:p>
            <a:r>
              <a:rPr lang="en-GB" dirty="0"/>
              <a:t>Also add a ‘docs’ folder at the top level</a:t>
            </a:r>
          </a:p>
          <a:p>
            <a:pPr lvl="1"/>
            <a:r>
              <a:rPr lang="en-GB" dirty="0"/>
              <a:t>Sphinx (</a:t>
            </a:r>
            <a:r>
              <a:rPr lang="en-GB" dirty="0">
                <a:hlinkClick r:id="rId2"/>
              </a:rPr>
              <a:t>http://www.sphinx-doc.org</a:t>
            </a:r>
            <a:r>
              <a:rPr lang="en-GB" dirty="0"/>
              <a:t>) is a good choice</a:t>
            </a:r>
          </a:p>
          <a:p>
            <a:pPr lvl="1"/>
            <a:r>
              <a:rPr lang="en-GB" dirty="0"/>
              <a:t>Can publish to Read the Docs (</a:t>
            </a:r>
            <a:r>
              <a:rPr lang="en-GB" dirty="0">
                <a:hlinkClick r:id="rId3"/>
              </a:rPr>
              <a:t>https://readthedocs.org</a:t>
            </a:r>
            <a:r>
              <a:rPr lang="en-GB" dirty="0"/>
              <a:t>)</a:t>
            </a:r>
          </a:p>
          <a:p>
            <a:r>
              <a:rPr lang="en-GB" dirty="0"/>
              <a:t>Also clearly identify</a:t>
            </a:r>
          </a:p>
          <a:p>
            <a:pPr lvl="1"/>
            <a:r>
              <a:rPr lang="en-GB" dirty="0"/>
              <a:t>Licensing</a:t>
            </a:r>
          </a:p>
          <a:p>
            <a:pPr lvl="1"/>
            <a:r>
              <a:rPr lang="en-GB" dirty="0"/>
              <a:t>How to contribute</a:t>
            </a:r>
          </a:p>
          <a:p>
            <a:pPr lvl="1"/>
            <a:r>
              <a:rPr lang="en-GB" dirty="0"/>
              <a:t>Support forums or email addresses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659617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1619</Words>
  <Application>Microsoft Office PowerPoint</Application>
  <PresentationFormat>Widescreen</PresentationFormat>
  <Paragraphs>215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Courier New</vt:lpstr>
      <vt:lpstr>Office Theme</vt:lpstr>
      <vt:lpstr>2. Creating Friendly Layers</vt:lpstr>
      <vt:lpstr>About Me</vt:lpstr>
      <vt:lpstr>About This Talk</vt:lpstr>
      <vt:lpstr>There Shall Be No Victims</vt:lpstr>
      <vt:lpstr>What Is A Friendly Layer?</vt:lpstr>
      <vt:lpstr>Why Should You Care?</vt:lpstr>
      <vt:lpstr>But can’t you just dynamically set BBLAYERS?</vt:lpstr>
      <vt:lpstr>Layers To Learn From</vt:lpstr>
      <vt:lpstr>Documenting Your Layer</vt:lpstr>
      <vt:lpstr>Keep layer.conf simple</vt:lpstr>
      <vt:lpstr>Adding New Content in Layers</vt:lpstr>
      <vt:lpstr>Modifying Existing Recipes</vt:lpstr>
      <vt:lpstr>_remove: Use with caution</vt:lpstr>
      <vt:lpstr>Using Overrides</vt:lpstr>
      <vt:lpstr>Example: Toolchain Override in meta-clang</vt:lpstr>
      <vt:lpstr>Using Features</vt:lpstr>
      <vt:lpstr>Conditional Syntax</vt:lpstr>
      <vt:lpstr>Conditional Inclusion</vt:lpstr>
      <vt:lpstr>Include vs Require Statements</vt:lpstr>
      <vt:lpstr>Example: Distro Features in meta-virtualization</vt:lpstr>
      <vt:lpstr>Example: Conditional inheritance in meta-security</vt:lpstr>
      <vt:lpstr>Adding Sanity Checks</vt:lpstr>
      <vt:lpstr>Example: Sanity Checks in meta-virtualization</vt:lpstr>
      <vt:lpstr>Using Anonymous Python Functions</vt:lpstr>
      <vt:lpstr>Using Classes to Modify Recipes</vt:lpstr>
      <vt:lpstr>Modifying BBCLASSEXTEND</vt:lpstr>
      <vt:lpstr>yocto-check-layer Script</vt:lpstr>
      <vt:lpstr>In Summary: Think About Downstream Developers</vt:lpstr>
      <vt:lpstr>Parsing Details: bblayers.conf</vt:lpstr>
      <vt:lpstr>Parsing Details: layer.conf</vt:lpstr>
      <vt:lpstr>Future Work</vt:lpstr>
      <vt:lpstr>   Thank You     Any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Creating Friendly Layers</dc:title>
  <dc:creator>Paul Barker</dc:creator>
  <cp:lastModifiedBy>Paul Barker</cp:lastModifiedBy>
  <cp:revision>1</cp:revision>
  <dcterms:created xsi:type="dcterms:W3CDTF">2023-02-04T13:26:05Z</dcterms:created>
  <dcterms:modified xsi:type="dcterms:W3CDTF">2023-02-04T13:27:31Z</dcterms:modified>
</cp:coreProperties>
</file>