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1365" r:id="rId2"/>
    <p:sldId id="1504" r:id="rId3"/>
    <p:sldId id="1505" r:id="rId4"/>
    <p:sldId id="1506" r:id="rId5"/>
    <p:sldId id="1507" r:id="rId6"/>
    <p:sldId id="1508" r:id="rId7"/>
    <p:sldId id="1509" r:id="rId8"/>
    <p:sldId id="1510" r:id="rId9"/>
    <p:sldId id="1511" r:id="rId10"/>
    <p:sldId id="1512" r:id="rId11"/>
    <p:sldId id="1513" r:id="rId12"/>
    <p:sldId id="1514" r:id="rId13"/>
    <p:sldId id="1515" r:id="rId14"/>
    <p:sldId id="1516" r:id="rId15"/>
    <p:sldId id="1517" r:id="rId16"/>
    <p:sldId id="1518" r:id="rId17"/>
    <p:sldId id="1519" r:id="rId18"/>
    <p:sldId id="1520" r:id="rId19"/>
    <p:sldId id="1521" r:id="rId20"/>
    <p:sldId id="1522" r:id="rId21"/>
    <p:sldId id="1523" r:id="rId22"/>
    <p:sldId id="1524" r:id="rId23"/>
    <p:sldId id="1525" r:id="rId24"/>
    <p:sldId id="1526" r:id="rId25"/>
    <p:sldId id="1527" r:id="rId26"/>
    <p:sldId id="1528" r:id="rId27"/>
    <p:sldId id="1529" r:id="rId28"/>
    <p:sldId id="1530" r:id="rId29"/>
    <p:sldId id="153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33B7D-6BAA-4236-8772-840F4733F983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BA0E6-4BB6-45F0-8863-F79ABC7F8F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45539532f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g45539532f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45539532f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g45539532f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45539532f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g45539532f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45539532fe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g45539532fe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45539532fe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g45539532fe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9D3D3-CDD6-62B4-763F-7C6E11276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1B7BA0-8C6E-D83D-A79A-266B85259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45108-DBD4-1EFD-7058-08154B206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76A5-92AF-47E4-8F7F-3C92661F3624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E9690-E1B5-8843-2A84-AF9FBB39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E5636-60B2-5713-DB7F-0C3D98D68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EB18-0BCC-4220-A46C-891D7BE1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55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7C135-9AB7-9818-B899-BEF2A4504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FB1ECA-B9F6-9498-362B-2C104E1E0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AC560-F5DB-446E-34BE-9B289FBD2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76A5-92AF-47E4-8F7F-3C92661F3624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1F063-35D9-6D7F-FE93-4F997E013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A5E87-2386-5C13-195B-741168D16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EB18-0BCC-4220-A46C-891D7BE1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11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3CF188-9A38-1DA8-66F2-47FFBA7B58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E7F74-8D01-FAB4-D99B-5CED2DA72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254EC-47B0-7498-1A5B-74688F93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76A5-92AF-47E4-8F7F-3C92661F3624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BE2D2-169A-A2E9-909F-2CEAB6FBA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63F07-C84A-C128-699A-8DDBF7C93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EB18-0BCC-4220-A46C-891D7BE1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93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_Option1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44073" y="2991442"/>
            <a:ext cx="9128984" cy="871111"/>
          </a:xfrm>
        </p:spPr>
        <p:txBody>
          <a:bodyPr/>
          <a:lstStyle>
            <a:lvl1pPr algn="r"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406651" y="4125914"/>
            <a:ext cx="9166407" cy="866775"/>
          </a:xfrm>
        </p:spPr>
        <p:txBody>
          <a:bodyPr/>
          <a:lstStyle>
            <a:lvl1pPr marL="0" indent="0" algn="r">
              <a:buNone/>
              <a:defRPr>
                <a:solidFill>
                  <a:srgbClr val="FFFFFF"/>
                </a:solidFill>
              </a:defRPr>
            </a:lvl1pPr>
            <a:lvl2pPr marL="1588" indent="0" algn="r">
              <a:buNone/>
              <a:defRPr>
                <a:solidFill>
                  <a:srgbClr val="FFFFFF"/>
                </a:solidFill>
              </a:defRPr>
            </a:lvl2pPr>
            <a:lvl3pPr marL="184467" indent="0" algn="r">
              <a:buNone/>
              <a:defRPr>
                <a:solidFill>
                  <a:srgbClr val="FFFFFF"/>
                </a:solidFill>
              </a:defRPr>
            </a:lvl3pPr>
            <a:lvl4pPr marL="415925" indent="0" algn="r">
              <a:buNone/>
              <a:defRPr>
                <a:solidFill>
                  <a:srgbClr val="FFFFFF"/>
                </a:solidFill>
              </a:defRPr>
            </a:lvl4pPr>
            <a:lvl5pPr marL="569912" indent="0" algn="r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Box 5"/>
          <p:cNvSpPr txBox="1">
            <a:spLocks noChangeArrowheads="1"/>
          </p:cNvSpPr>
          <p:nvPr userDrawn="1"/>
        </p:nvSpPr>
        <p:spPr bwMode="auto">
          <a:xfrm>
            <a:off x="8948726" y="6460198"/>
            <a:ext cx="262740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sz="800" dirty="0" err="1">
                <a:solidFill>
                  <a:schemeClr val="bg1">
                    <a:alpha val="50000"/>
                  </a:schemeClr>
                </a:solidFill>
                <a:latin typeface="Arial"/>
                <a:cs typeface="Arial"/>
              </a:rPr>
              <a:t>Yocto</a:t>
            </a:r>
            <a:r>
              <a:rPr lang="en-US" sz="800" dirty="0">
                <a:solidFill>
                  <a:schemeClr val="bg1">
                    <a:alpha val="50000"/>
                  </a:schemeClr>
                </a:solidFill>
                <a:latin typeface="Arial"/>
                <a:cs typeface="Arial"/>
              </a:rPr>
              <a:t> Project | The Linux</a:t>
            </a:r>
            <a:r>
              <a:rPr lang="en-US" sz="800" baseline="0" dirty="0">
                <a:solidFill>
                  <a:schemeClr val="bg1">
                    <a:alpha val="50000"/>
                  </a:schemeClr>
                </a:solidFill>
                <a:latin typeface="Arial"/>
                <a:cs typeface="Arial"/>
              </a:rPr>
              <a:t> Foundation</a:t>
            </a:r>
            <a:endParaRPr lang="en-US" sz="800" dirty="0">
              <a:solidFill>
                <a:schemeClr val="bg1">
                  <a:alpha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792016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2A7DA-95D8-A805-3EFB-AB4A5DD58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2EAE8-6084-50FD-10E8-12F7DA603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F08D2-6051-2A55-5135-DB9874E63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76A5-92AF-47E4-8F7F-3C92661F3624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3AEAC-4649-0C50-790B-FBA62523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4A6B1-AB87-F3E5-CF89-2B9DD9D06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EB18-0BCC-4220-A46C-891D7BE1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86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8371A-CD47-AF0E-604D-1468CA1F2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2E87E-3A13-0007-64AC-73A4ADAFB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04154-96AD-ECB1-07D9-EFBD9FF79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76A5-92AF-47E4-8F7F-3C92661F3624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BB501-345C-18B0-87EB-DEF7DB505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218F3-459E-E93F-0D37-74F536EC6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EB18-0BCC-4220-A46C-891D7BE1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894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E7BD8-17EA-5974-BDC2-E214B0B01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A33BA-FD46-A5FD-04AD-DB04E3E76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9D4BC4-3936-F289-AE96-D104D1C36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7C353-5827-78AE-D166-7C79CC183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76A5-92AF-47E4-8F7F-3C92661F3624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0BF2D-AAD5-2C7C-7EB5-52BEA1DCF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F1E08E-29F6-A690-641A-CA433BABE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EB18-0BCC-4220-A46C-891D7BE1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65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20236-A15C-C61F-9E23-6E6B82BA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17BCB-C50D-5370-04FD-B7D88F03A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64018D-24D0-363D-D459-411E8CDCB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4EA252-7933-CA42-CB63-F8B49AB90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F8EF90-E3E2-A71C-A405-909DD8B34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EC9049-6F8E-E517-DEEF-75EBA7A8A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76A5-92AF-47E4-8F7F-3C92661F3624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E44702-B54D-D4C9-79BF-BC27C2D1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41EE75-69BF-6DDF-6F41-1F21667B0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EB18-0BCC-4220-A46C-891D7BE1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97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43336-C10F-0983-37AE-61B1D4787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C352AD-0A15-769D-B146-6A5C4488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76A5-92AF-47E4-8F7F-3C92661F3624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D8B644-F481-96A1-4F61-97D9E86CF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E0C097-249E-7722-61A2-31E56C045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EB18-0BCC-4220-A46C-891D7BE1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33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E3EFEE-22B8-AACA-7953-CA9EECF25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76A5-92AF-47E4-8F7F-3C92661F3624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A1D61-77AF-DBDD-104E-408440435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5EA23-C33E-A5D9-0A47-BA76C9A68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EB18-0BCC-4220-A46C-891D7BE1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9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B034C-7E4F-FF69-1B25-6536BAEE8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DA018-5B36-EFAF-22E2-C8DCC16EA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CFD901-68D9-DB01-F518-7A1C14109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DFF2C-9C95-562E-7838-47BEDB043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76A5-92AF-47E4-8F7F-3C92661F3624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A9FAED-62A8-2C7A-A48B-9FAD35DB3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73FF0-5201-6B63-7890-31706037E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EB18-0BCC-4220-A46C-891D7BE1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23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DDA44-4548-819F-62CF-31AB4280D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7732C7-05F6-8A15-DF98-BDAC255DFA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7E2AF-0E22-447A-4369-C8CD0BE5B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3C1E5-7924-6CC6-C4E6-6F79139DE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76A5-92AF-47E4-8F7F-3C92661F3624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8D68B-DCBF-563A-CCC0-030D1FC47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4F10F-3019-8480-6586-A3194BDD1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EB18-0BCC-4220-A46C-891D7BE1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30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5DB802-A272-88B4-9422-54A481435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E0D38-5243-716E-13A1-CBC3F1779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116AC-CC66-E4DA-9AB4-1B8C7AB22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E76A5-92AF-47E4-8F7F-3C92661F3624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91E6A-00E5-0874-7360-399AD35BA5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01224-46F2-3773-55E9-56738489E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5EB18-0BCC-4220-A46C-891D7BE17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42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layers.openembedded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registry.npmjs.org/put/-/put-0.0.6.tgz;name=0017put;unpack=yes;downloadfilename=put-0.0.6.tgz;subdir=$%7bPD%7d/0017-put-0.0.6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registry.npmjs.org/through/-/through-2.3.8.tgz;name=0019through;unpack=yes;downloadfilename=through-2.3.8.tgz;subdir=$%7bPD%7d/0019-through-2.3.8" TargetMode="External"/><Relationship Id="rId4" Type="http://schemas.openxmlformats.org/officeDocument/2006/relationships/hyperlink" Target="http://registry.npmjs.org/sax/-/sax-1.2.1.tgz;name=0018sax;unpack=yes;downloadfilename=sax-1.2.1.tgz;subdir=$%7bPD%7d/0018-sax-1.2.1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idge@toganlabs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paul@betafive.co.uk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59396" y="2991442"/>
            <a:ext cx="7244399" cy="871111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Activity Six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3481389" y="4295566"/>
            <a:ext cx="687480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accent1"/>
              </a:buClr>
              <a:buFont typeface="Arial"/>
              <a:buNone/>
              <a:defRPr sz="2400" b="1" i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  <a:lvl2pPr marL="1588" indent="0" algn="r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/>
              <a:buNone/>
              <a:defRPr sz="2200" b="0" i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2pPr>
            <a:lvl3pPr marL="184467" indent="0" algn="r" rtl="0" eaLnBrk="0" fontAlgn="base" hangingPunct="0">
              <a:spcBef>
                <a:spcPts val="500"/>
              </a:spcBef>
              <a:spcAft>
                <a:spcPct val="0"/>
              </a:spcAft>
              <a:buClrTx/>
              <a:buFont typeface="Wingdings" charset="2"/>
              <a:buNone/>
              <a:defRPr sz="2200" spc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3pPr>
            <a:lvl4pPr marL="415925" indent="0" algn="r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bg1"/>
              </a:buClr>
              <a:buFont typeface="Arial"/>
              <a:buNone/>
              <a:defRPr sz="220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4pPr>
            <a:lvl5pPr marL="569912" indent="0" algn="r" rtl="0" eaLnBrk="0" fontAlgn="base" hangingPunct="0">
              <a:spcBef>
                <a:spcPts val="500"/>
              </a:spcBef>
              <a:spcAft>
                <a:spcPct val="0"/>
              </a:spcAft>
              <a:buClrTx/>
              <a:buFont typeface="Courier"/>
              <a:buNone/>
              <a:defRPr sz="2200" b="1">
                <a:solidFill>
                  <a:srgbClr val="FFFFFF"/>
                </a:solidFill>
                <a:latin typeface="Courier New"/>
                <a:ea typeface="Verdana" charset="0"/>
                <a:cs typeface="Courier New"/>
              </a:defRPr>
            </a:lvl5pPr>
            <a:lvl6pPr marL="685800" indent="-346075" algn="l" rtl="0" eaLnBrk="1" fontAlgn="base" hangingPunct="1">
              <a:spcBef>
                <a:spcPts val="500"/>
              </a:spcBef>
              <a:spcAft>
                <a:spcPct val="0"/>
              </a:spcAft>
              <a:buClrTx/>
              <a:buFont typeface="Courier"/>
              <a:buChar char="#"/>
              <a:defRPr sz="2200" b="1">
                <a:solidFill>
                  <a:schemeClr val="accent6"/>
                </a:solidFill>
                <a:latin typeface="Courier New"/>
                <a:cs typeface="Courier New"/>
              </a:defRPr>
            </a:lvl6pPr>
            <a:lvl7pPr marL="978408" indent="-274320" algn="l" defTabSz="454025" rtl="0" eaLnBrk="1" fontAlgn="base" hangingPunct="1">
              <a:spcBef>
                <a:spcPts val="500"/>
              </a:spcBef>
              <a:spcAft>
                <a:spcPct val="0"/>
              </a:spcAft>
              <a:buClrTx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7pPr>
            <a:lvl8pPr marL="978408" indent="-274320" algn="l" rtl="0" eaLnBrk="1" fontAlgn="base" hangingPunct="1">
              <a:spcBef>
                <a:spcPts val="500"/>
              </a:spcBef>
              <a:spcAft>
                <a:spcPct val="0"/>
              </a:spcAft>
              <a:buClrTx/>
              <a:buFont typeface="Wingdings" charset="2"/>
              <a:buAutoNum type="arabicPlain"/>
              <a:defRPr sz="1800">
                <a:solidFill>
                  <a:schemeClr val="tx1"/>
                </a:solidFill>
                <a:latin typeface="+mn-lt"/>
                <a:cs typeface="+mn-cs"/>
              </a:defRPr>
            </a:lvl8pPr>
            <a:lvl9pPr marL="978408" indent="-27432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bg1"/>
              </a:buClr>
              <a:buFont typeface="Arial"/>
              <a:buChar char="•"/>
              <a:tabLst/>
              <a:defRPr sz="18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spcBef>
                <a:spcPts val="900"/>
              </a:spcBef>
            </a:pPr>
            <a:r>
              <a:rPr lang="en-US" dirty="0">
                <a:latin typeface="Arial" charset="0"/>
              </a:rPr>
              <a:t>Licensing 2.0</a:t>
            </a:r>
          </a:p>
          <a:p>
            <a:pPr eaLnBrk="1" hangingPunct="1">
              <a:spcBef>
                <a:spcPts val="900"/>
              </a:spcBef>
            </a:pPr>
            <a:r>
              <a:rPr lang="en-US" dirty="0">
                <a:latin typeface="Arial" charset="0"/>
              </a:rPr>
              <a:t>Beth Flanagan, Paul Barker</a:t>
            </a:r>
          </a:p>
        </p:txBody>
      </p:sp>
    </p:spTree>
    <p:extLst>
      <p:ext uri="{BB962C8B-B14F-4D97-AF65-F5344CB8AC3E}">
        <p14:creationId xmlns:p14="http://schemas.microsoft.com/office/powerpoint/2010/main" val="4070539706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9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Serving your mirror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49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Internally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Local directory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NFS share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2100"/>
              </a:spcBef>
            </a:pP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Publically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HTTP server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076911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50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Using the mirror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50"/>
          <p:cNvSpPr/>
          <p:nvPr/>
        </p:nvSpPr>
        <p:spPr>
          <a:xfrm>
            <a:off x="1798923" y="1075680"/>
            <a:ext cx="8572194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Local path:</a:t>
            </a:r>
            <a:endParaRPr sz="2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2100"/>
              </a:spcBef>
            </a:pPr>
            <a:r>
              <a:rPr lang="en-GB" sz="2000" b="1" dirty="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2000" b="1" dirty="0" err="1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PREMIRRORS_prepend</a:t>
            </a:r>
            <a:r>
              <a:rPr lang="en-GB" sz="2000" b="1" dirty="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= " \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GB" sz="2000" b="1" dirty="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	ftp://.*/.*     file://${TOPDIR}/mirror/ \n \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GB" sz="2000" b="1" dirty="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	http://.*/.*    file://${TOPDIR}/mirror/ \n \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GB" sz="2000" b="1" dirty="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	https://.*/.*   file://${TOPDIR}/mirror/ \n \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GB" sz="2000" b="1" dirty="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	git://.*/.*     file://${TOPDIR}/mirror/ \n"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 dirty="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Public mirror:</a:t>
            </a:r>
            <a:endParaRPr sz="2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2100"/>
              </a:spcBef>
            </a:pPr>
            <a:r>
              <a:rPr lang="en-GB" sz="2000" b="1" dirty="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2000" b="1" dirty="0" err="1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PREMIRRORS_prepend</a:t>
            </a:r>
            <a:r>
              <a:rPr lang="en-GB" sz="2000" b="1" dirty="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= " \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GB" sz="2000" b="1" dirty="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	ftp://.*/.*     https://example.com/mirror/ \n \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GB" sz="2000" b="1" dirty="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	http://.*/.*    https://example.com/mirror/ \n \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GB" sz="2000" b="1" dirty="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	https://.*/.*   https://example.com/mirror/ \n \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GB" sz="2000" b="1" dirty="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	git://.*/.*     https://example.com/mirror/ \n"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284557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51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Testing your mirror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51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Set the following in local.conf: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64000" lvl="3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BB_FETCH_PREMIRRORONLY = “1”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The build will then use only the configured mirror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25454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52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The own-mirrors class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52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Intended for local testing only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You can set the following in local.conf: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48000" lvl="2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INHERIT += "own-mirrors"</a:t>
            </a:r>
            <a:br>
              <a:rPr lang="en-GB">
                <a:latin typeface="Arial"/>
                <a:ea typeface="Arial"/>
                <a:cs typeface="Arial"/>
                <a:sym typeface="Arial"/>
              </a:rPr>
            </a:b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SOURCE_MIRROR_URL =</a:t>
            </a:r>
            <a:br>
              <a:rPr lang="en-GB">
                <a:latin typeface="Arial"/>
                <a:ea typeface="Arial"/>
                <a:cs typeface="Arial"/>
                <a:sym typeface="Arial"/>
              </a:rPr>
            </a:b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	"https://example.com/mirror/"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Do not use this in a distro conf as it supports only one SOURCE_MIRROR_URL value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11163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53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License manifests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53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Useful to have a simple list of packages installed and their licenses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This is created automatically during an image build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See tmp/deploy/licenses/&lt;image&gt;-&lt;machine&gt;-&lt;timestamp&gt;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For example: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1600"/>
              <a:buFont typeface="Arial"/>
              <a:buChar char="•"/>
            </a:pPr>
            <a:r>
              <a:rPr lang="en-GB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tmp/deploy/licenses/core-image-base-qemux86-20180926120707/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355957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4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License manifests (2)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54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Files created: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package.manifest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Simple list of installed packages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license.manifest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Packages, versions, recipe names and licenses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image_license.manifest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As above for dependencies not directly installed in the image (e.g. bootloader)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945519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55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License Text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55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For each recipe you will also find a directory in tmp/deploy/licenses.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This contains license texts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Also contains a </a:t>
            </a: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recipeinfo</a:t>
            </a: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file summarising the license and recipe version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651304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56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Including license text in images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56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Simple way to ensure end users receive license text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In local.conf or a distro conf you can set: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COPY_LIC_DIRS = “1”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48000" lvl="2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Places license text for each package into /usr/share/common-licenses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COPY_LIC_MANIFEST = “1”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48000" lvl="2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Places previously discussed license.manifest into /usr/share/common-licenses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7665511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57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Including license text in images (2)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57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One caveat…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COPY_LIC_DIRS</a:t>
            </a: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COPY_LIC_MANIFEST</a:t>
            </a: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only cover packages installed during image creation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Licenses for packages installed via on-target package management are not handled by these methods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8791808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58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Creating license packages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58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Another variable you can set: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6000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LICENSE_CREATE_PACKAGE = “1”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For each recipe this creates a </a:t>
            </a: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${PN}-lic</a:t>
            </a: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package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6000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E.g. </a:t>
            </a: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busybox-lic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Adds this as an RRECOMMENDS for the base package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Installs licenses into </a:t>
            </a: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/usr/share/licenses/${PN}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6000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E.g. </a:t>
            </a:r>
            <a:r>
              <a:rPr lang="en-GB" sz="22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/usr/share/licenses/busybox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022402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1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Who Are We? 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41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GB" sz="2400" b="1">
                <a:solidFill>
                  <a:srgbClr val="414141"/>
                </a:solidFill>
                <a:latin typeface="Arial"/>
                <a:ea typeface="Arial"/>
                <a:cs typeface="Arial"/>
                <a:sym typeface="Arial"/>
              </a:rPr>
              <a:t>Togán Labs Ltd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indent="-322920">
              <a:spcBef>
                <a:spcPts val="1417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14141"/>
                </a:solidFill>
                <a:latin typeface="Arial"/>
                <a:ea typeface="Arial"/>
                <a:cs typeface="Arial"/>
                <a:sym typeface="Arial"/>
              </a:rPr>
              <a:t>Ireland based Embedded Linux Consultancy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indent="-322920">
              <a:spcBef>
                <a:spcPts val="1417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14141"/>
                </a:solidFill>
                <a:latin typeface="Arial"/>
                <a:ea typeface="Arial"/>
                <a:cs typeface="Arial"/>
                <a:sym typeface="Arial"/>
              </a:rPr>
              <a:t>Developers of Oryx Linux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indent="-322920">
              <a:spcBef>
                <a:spcPts val="1417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14141"/>
                </a:solidFill>
                <a:latin typeface="Arial"/>
                <a:ea typeface="Arial"/>
                <a:cs typeface="Arial"/>
                <a:sym typeface="Arial"/>
              </a:rPr>
              <a:t>OpenChain Partner, strong focus on license compliance</a:t>
            </a:r>
            <a:br>
              <a:rPr lang="en-GB">
                <a:latin typeface="Arial"/>
                <a:ea typeface="Arial"/>
                <a:cs typeface="Arial"/>
                <a:sym typeface="Arial"/>
              </a:rPr>
            </a:br>
            <a:r>
              <a:rPr lang="en-GB" sz="2400" b="1">
                <a:solidFill>
                  <a:srgbClr val="41414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GB" sz="2400" b="1">
                <a:solidFill>
                  <a:srgbClr val="414141"/>
                </a:solidFill>
                <a:latin typeface="Arial"/>
                <a:ea typeface="Arial"/>
                <a:cs typeface="Arial"/>
                <a:sym typeface="Arial"/>
              </a:rPr>
              <a:t>Beta Five Ltd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indent="-322920">
              <a:spcBef>
                <a:spcPts val="1417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14141"/>
                </a:solidFill>
                <a:latin typeface="Arial"/>
                <a:ea typeface="Arial"/>
                <a:cs typeface="Arial"/>
                <a:sym typeface="Arial"/>
              </a:rPr>
              <a:t>Nottingham, UK based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indent="-322920">
              <a:spcBef>
                <a:spcPts val="1417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14141"/>
                </a:solidFill>
                <a:latin typeface="Arial"/>
                <a:ea typeface="Arial"/>
                <a:cs typeface="Arial"/>
                <a:sym typeface="Arial"/>
              </a:rPr>
              <a:t>Open Source Consultancy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indent="-322920">
              <a:spcBef>
                <a:spcPts val="1417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14141"/>
                </a:solidFill>
                <a:latin typeface="Arial"/>
                <a:ea typeface="Arial"/>
                <a:cs typeface="Arial"/>
                <a:sym typeface="Arial"/>
              </a:rPr>
              <a:t>Linux-based projects from Embedded to Cloud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9" name="Google Shape;169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72000" y="504000"/>
            <a:ext cx="4494960" cy="1006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6040" y="3240000"/>
            <a:ext cx="1510920" cy="1510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786029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59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Providing recipes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59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The archiver can be used to provide recipes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6000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Creates tarball of the bb file, bbappends &amp; includes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However, this makes it difficult for users to rebuild images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It can be argued from the GPL that providing full layers is required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6000">
              <a:spcBef>
                <a:spcPts val="2100"/>
              </a:spcBef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lang="en-GB" sz="20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“scripts used to control compilation and installation”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6000">
              <a:spcBef>
                <a:spcPts val="2100"/>
              </a:spcBef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lang="en-GB" sz="20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I’m not a lawyer!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18522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60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Providing recipes (2)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60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The best way to handle this is to release your layers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Also ensure you snapshot bitbake and third party layers used to build release images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Recommend you also provide bblayers.conf, local.conf and any other customisation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0028370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61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Releasing your layer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61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Releasing publically as an open source layer is easiest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6000">
              <a:spcBef>
                <a:spcPts val="2100"/>
              </a:spcBef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lang="en-GB" sz="20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You can add your layer to </a:t>
            </a:r>
            <a:r>
              <a:rPr lang="en-GB" sz="2000" b="1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http://layers.openembedded.org/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However, you can also release privately to customers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6000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Give people a source archive or a download link with your product or images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2324465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62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Providing the correct versions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62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Please don’t just point people at a layer repository or branch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Make sure they get the same exact versions of bitbake and metadata which was used to build your image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Many ways to do this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6000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Tarball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6000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Git submodules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6000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Repo tool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4407918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63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Avoid AUTOREV for releases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63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Setting </a:t>
            </a:r>
            <a:r>
              <a:rPr lang="en-GB" sz="2000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SRCREV = “${AUTOREV}”</a:t>
            </a: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can be great in development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Terrible for releases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People receiving your layer may need to rebuild months or years later and could get a different git commit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Always explicitly set SRCREV when building releases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4081423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64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</a:rPr>
              <a:t>Don’t be clever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64"/>
          <p:cNvSpPr/>
          <p:nvPr/>
        </p:nvSpPr>
        <p:spPr>
          <a:xfrm>
            <a:off x="1966080" y="1075680"/>
            <a:ext cx="8228100" cy="49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spcBef>
                <a:spcPts val="2100"/>
              </a:spcBef>
            </a:pPr>
            <a:r>
              <a:rPr lang="en-GB" sz="2200" b="1">
                <a:solidFill>
                  <a:srgbClr val="404040"/>
                </a:solidFill>
              </a:rPr>
              <a:t>DESCRIPTION = "Node.js modules"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LICENSE = "MIT &amp; ISC &amp; Apache-2 &amp; FIPL-1.0 &amp; BSD-2-Clause"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DEPENDS = "nodejs-native glfw glew cairo pango jpeg libpng"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DEPENDS_class-native = "nodejs-native"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PROVIDES = "nodejs-modules"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PR = "r2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S = "${WORKDIR}/${PN}-${PV}"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PD= "${PN}-${PV}/packages"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require packages.inc</a:t>
            </a:r>
            <a:endParaRPr sz="2200" b="1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284889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65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</a:rPr>
              <a:t>Don’t be clever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65"/>
          <p:cNvSpPr/>
          <p:nvPr/>
        </p:nvSpPr>
        <p:spPr>
          <a:xfrm>
            <a:off x="1966080" y="1075680"/>
            <a:ext cx="8228100" cy="49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spcBef>
                <a:spcPts val="2100"/>
              </a:spcBef>
            </a:pPr>
            <a:r>
              <a:rPr lang="en-GB" sz="2200" b="1">
                <a:solidFill>
                  <a:srgbClr val="404040"/>
                </a:solidFill>
              </a:rPr>
              <a:t>DESCRIPTION = "Node.js modules"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LICENSE = "MIT &amp; ISC &amp; Apache-2 &amp; FIPL-1.0 &amp; BSD-2-Clause"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DEPENDS = "nodejs-native glfw glew cairo pango jpeg libpng"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DEPENDS_class-native = "nodejs-native"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PROVIDES = "nodejs-modules"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PR = "r2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S = "${WORKDIR}/${PN}-${PV}"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PD= "${PN}-${PV}/packages"</a:t>
            </a:r>
            <a:br>
              <a:rPr lang="en-GB" sz="2200" b="1">
                <a:solidFill>
                  <a:srgbClr val="404040"/>
                </a:solidFill>
              </a:rPr>
            </a:br>
            <a:r>
              <a:rPr lang="en-GB" sz="2200" b="1">
                <a:solidFill>
                  <a:srgbClr val="404040"/>
                </a:solidFill>
              </a:rPr>
              <a:t>require packages.inc</a:t>
            </a:r>
            <a:endParaRPr sz="2200" b="1">
              <a:solidFill>
                <a:srgbClr val="404040"/>
              </a:solidFill>
            </a:endParaRPr>
          </a:p>
        </p:txBody>
      </p:sp>
      <p:cxnSp>
        <p:nvCxnSpPr>
          <p:cNvPr id="315" name="Google Shape;315;p65"/>
          <p:cNvCxnSpPr/>
          <p:nvPr/>
        </p:nvCxnSpPr>
        <p:spPr>
          <a:xfrm rot="10800000">
            <a:off x="5010100" y="5056675"/>
            <a:ext cx="2902500" cy="939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16" name="Google Shape;316;p65"/>
          <p:cNvSpPr txBox="1"/>
          <p:nvPr/>
        </p:nvSpPr>
        <p:spPr>
          <a:xfrm>
            <a:off x="7969550" y="5685375"/>
            <a:ext cx="2447100" cy="4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200"/>
              <a:t>Wait? Wot?</a:t>
            </a:r>
            <a:endParaRPr sz="2200"/>
          </a:p>
        </p:txBody>
      </p:sp>
    </p:spTree>
    <p:extLst>
      <p:ext uri="{BB962C8B-B14F-4D97-AF65-F5344CB8AC3E}">
        <p14:creationId xmlns:p14="http://schemas.microsoft.com/office/powerpoint/2010/main" val="3466718371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66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</a:rPr>
              <a:t>Don’t be clever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66"/>
          <p:cNvSpPr/>
          <p:nvPr/>
        </p:nvSpPr>
        <p:spPr>
          <a:xfrm>
            <a:off x="1966080" y="1075680"/>
            <a:ext cx="8228100" cy="49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spcBef>
                <a:spcPts val="2100"/>
              </a:spcBef>
            </a:pPr>
            <a:r>
              <a:rPr lang="en-GB" sz="1300" b="1" dirty="0">
                <a:solidFill>
                  <a:srgbClr val="404040"/>
                </a:solidFill>
              </a:rPr>
              <a:t>SRC_URI+= "</a:t>
            </a:r>
            <a:r>
              <a:rPr lang="en-GB" sz="1300" b="1" u="sng" dirty="0">
                <a:solidFill>
                  <a:schemeClr val="hlink"/>
                </a:solidFill>
                <a:hlinkClick r:id="rId3"/>
              </a:rPr>
              <a:t>http://registry.npmjs.org/put/-/put-0.0.6.tgz;name=0017put;unpack=</a:t>
            </a:r>
            <a:r>
              <a:rPr lang="en-GB" sz="1300" b="1" u="sng" dirty="0" err="1">
                <a:solidFill>
                  <a:schemeClr val="hlink"/>
                </a:solidFill>
                <a:hlinkClick r:id="rId3"/>
              </a:rPr>
              <a:t>yes;downloadfilename</a:t>
            </a:r>
            <a:r>
              <a:rPr lang="en-GB" sz="1300" b="1" u="sng" dirty="0">
                <a:solidFill>
                  <a:schemeClr val="hlink"/>
                </a:solidFill>
                <a:hlinkClick r:id="rId3"/>
              </a:rPr>
              <a:t>=put-0.0.6.tgz;subdir=${PD}/0017-put-0.0.6</a:t>
            </a:r>
            <a:r>
              <a:rPr lang="en-GB" sz="1300" b="1" dirty="0">
                <a:solidFill>
                  <a:srgbClr val="404040"/>
                </a:solidFill>
              </a:rPr>
              <a:t>"</a:t>
            </a:r>
            <a:br>
              <a:rPr lang="en-GB" sz="1300" b="1" dirty="0">
                <a:solidFill>
                  <a:srgbClr val="404040"/>
                </a:solidFill>
              </a:rPr>
            </a:br>
            <a:r>
              <a:rPr lang="en-GB" sz="1300" b="1" dirty="0">
                <a:solidFill>
                  <a:srgbClr val="404040"/>
                </a:solidFill>
              </a:rPr>
              <a:t>LIC_FILES_CHKSUM += "file://real/put-0.0.6/package/LICENSE;md5=b2d989bc186e7f6b418a5fdd5cc0b56b"</a:t>
            </a:r>
            <a:br>
              <a:rPr lang="en-GB" sz="1300" b="1" dirty="0">
                <a:solidFill>
                  <a:srgbClr val="404040"/>
                </a:solidFill>
              </a:rPr>
            </a:br>
            <a:br>
              <a:rPr lang="en-GB" sz="1300" b="1" dirty="0">
                <a:solidFill>
                  <a:srgbClr val="404040"/>
                </a:solidFill>
              </a:rPr>
            </a:br>
            <a:r>
              <a:rPr lang="en-GB" sz="1300" b="1" dirty="0">
                <a:solidFill>
                  <a:srgbClr val="404040"/>
                </a:solidFill>
              </a:rPr>
              <a:t>SRC_URI+= "</a:t>
            </a:r>
            <a:r>
              <a:rPr lang="en-GB" sz="1300" b="1" u="sng" dirty="0">
                <a:solidFill>
                  <a:schemeClr val="hlink"/>
                </a:solidFill>
                <a:hlinkClick r:id="rId4"/>
              </a:rPr>
              <a:t>http://registry.npmjs.org/sax/-/sax-1.2.1.tgz;name=0018sax;unpack=</a:t>
            </a:r>
            <a:r>
              <a:rPr lang="en-GB" sz="1300" b="1" u="sng" dirty="0" err="1">
                <a:solidFill>
                  <a:schemeClr val="hlink"/>
                </a:solidFill>
                <a:hlinkClick r:id="rId4"/>
              </a:rPr>
              <a:t>yes;downloadfilename</a:t>
            </a:r>
            <a:r>
              <a:rPr lang="en-GB" sz="1300" b="1" u="sng" dirty="0">
                <a:solidFill>
                  <a:schemeClr val="hlink"/>
                </a:solidFill>
                <a:hlinkClick r:id="rId4"/>
              </a:rPr>
              <a:t>=sax-1.2.1.tgz;subdir=${PD}/0018-sax-1.2.1</a:t>
            </a:r>
            <a:r>
              <a:rPr lang="en-GB" sz="1300" b="1" dirty="0">
                <a:solidFill>
                  <a:srgbClr val="404040"/>
                </a:solidFill>
              </a:rPr>
              <a:t>"</a:t>
            </a:r>
            <a:br>
              <a:rPr lang="en-GB" sz="1300" b="1" dirty="0">
                <a:solidFill>
                  <a:srgbClr val="404040"/>
                </a:solidFill>
              </a:rPr>
            </a:br>
            <a:r>
              <a:rPr lang="en-GB" sz="1300" b="1" dirty="0">
                <a:solidFill>
                  <a:srgbClr val="404040"/>
                </a:solidFill>
              </a:rPr>
              <a:t>LIC_FILES_CHKSUM += "file://real/sax-1.2.1/package/LICENSE;md5=326d5674181c4bb210e424772c60fa80"</a:t>
            </a:r>
            <a:endParaRPr sz="1300" b="1" dirty="0">
              <a:solidFill>
                <a:srgbClr val="404040"/>
              </a:solidFill>
            </a:endParaRPr>
          </a:p>
          <a:p>
            <a:pPr>
              <a:spcBef>
                <a:spcPts val="2100"/>
              </a:spcBef>
            </a:pPr>
            <a:r>
              <a:rPr lang="en-GB" sz="1300" b="1" dirty="0">
                <a:solidFill>
                  <a:srgbClr val="404040"/>
                </a:solidFill>
              </a:rPr>
              <a:t>SRC_URI+= "</a:t>
            </a:r>
            <a:r>
              <a:rPr lang="en-GB" sz="1300" b="1" u="sng" dirty="0">
                <a:solidFill>
                  <a:schemeClr val="hlink"/>
                </a:solidFill>
                <a:hlinkClick r:id="rId5"/>
              </a:rPr>
              <a:t>http://registry.npmjs.org/through/-/through-2.3.8.tgz;name=0019through;unpack=</a:t>
            </a:r>
            <a:r>
              <a:rPr lang="en-GB" sz="1300" b="1" u="sng" dirty="0" err="1">
                <a:solidFill>
                  <a:schemeClr val="hlink"/>
                </a:solidFill>
                <a:hlinkClick r:id="rId5"/>
              </a:rPr>
              <a:t>yes;downloadfilename</a:t>
            </a:r>
            <a:r>
              <a:rPr lang="en-GB" sz="1300" b="1" u="sng" dirty="0">
                <a:solidFill>
                  <a:schemeClr val="hlink"/>
                </a:solidFill>
                <a:hlinkClick r:id="rId5"/>
              </a:rPr>
              <a:t>=through-2.3.8.tgz;subdir=${PD}/0019-through-2.3.8</a:t>
            </a:r>
            <a:r>
              <a:rPr lang="en-GB" sz="1300" b="1" dirty="0">
                <a:solidFill>
                  <a:srgbClr val="404040"/>
                </a:solidFill>
              </a:rPr>
              <a:t>"</a:t>
            </a:r>
            <a:br>
              <a:rPr lang="en-GB" sz="1300" b="1" dirty="0">
                <a:solidFill>
                  <a:srgbClr val="404040"/>
                </a:solidFill>
              </a:rPr>
            </a:br>
            <a:r>
              <a:rPr lang="en-GB" sz="1300" b="1" dirty="0">
                <a:solidFill>
                  <a:srgbClr val="404040"/>
                </a:solidFill>
              </a:rPr>
              <a:t>LIC_FILES_CHKSUM += "file://real/through-2.3.8/package/readme.markdown;md5=6ff48d70322f9b54b7f36536954bca06"</a:t>
            </a:r>
            <a:br>
              <a:rPr lang="en-GB" sz="1300" b="1" dirty="0">
                <a:solidFill>
                  <a:srgbClr val="404040"/>
                </a:solidFill>
              </a:rPr>
            </a:br>
            <a:r>
              <a:rPr lang="en-GB" sz="1300" b="1" dirty="0">
                <a:solidFill>
                  <a:srgbClr val="404040"/>
                </a:solidFill>
              </a:rPr>
              <a:t>LIC_FILES_CHKSUM += "file://real/through-2.3.8/package/LICENSE.APACHE2;md5=ffcf739dca268cb0f20336d6c1a038f1"</a:t>
            </a:r>
            <a:br>
              <a:rPr lang="en-GB" sz="1300" b="1" dirty="0">
                <a:solidFill>
                  <a:srgbClr val="404040"/>
                </a:solidFill>
              </a:rPr>
            </a:br>
            <a:r>
              <a:rPr lang="en-GB" sz="1300" b="1" dirty="0">
                <a:solidFill>
                  <a:srgbClr val="404040"/>
                </a:solidFill>
              </a:rPr>
              <a:t>LIC_FILES_CHKSUM += "file://real/through-2.3.8/package/LICENSE.MIT;md5=e0f70a42adf526e6f5e605a94d98a420"</a:t>
            </a:r>
            <a:endParaRPr sz="1300" b="1" dirty="0">
              <a:solidFill>
                <a:srgbClr val="404040"/>
              </a:solidFill>
            </a:endParaRPr>
          </a:p>
          <a:p>
            <a:pPr>
              <a:spcBef>
                <a:spcPts val="2100"/>
              </a:spcBef>
            </a:pPr>
            <a:r>
              <a:rPr lang="en-GB" sz="1300" b="1" dirty="0">
                <a:solidFill>
                  <a:srgbClr val="404040"/>
                </a:solidFill>
              </a:rPr>
              <a:t>SRC_URI+= </a:t>
            </a:r>
            <a:endParaRPr sz="1300" b="1" dirty="0">
              <a:solidFill>
                <a:srgbClr val="404040"/>
              </a:solidFill>
            </a:endParaRPr>
          </a:p>
          <a:p>
            <a:pPr>
              <a:spcBef>
                <a:spcPts val="2100"/>
              </a:spcBef>
            </a:pPr>
            <a:endParaRPr sz="1300" b="1" dirty="0">
              <a:solidFill>
                <a:srgbClr val="404040"/>
              </a:solidFill>
            </a:endParaRPr>
          </a:p>
        </p:txBody>
      </p:sp>
      <p:sp>
        <p:nvSpPr>
          <p:cNvPr id="323" name="Google Shape;323;p66"/>
          <p:cNvSpPr txBox="1"/>
          <p:nvPr/>
        </p:nvSpPr>
        <p:spPr>
          <a:xfrm>
            <a:off x="7969550" y="5685375"/>
            <a:ext cx="2447100" cy="4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155144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67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</a:rPr>
              <a:t>Trust but verify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67"/>
          <p:cNvSpPr/>
          <p:nvPr/>
        </p:nvSpPr>
        <p:spPr>
          <a:xfrm>
            <a:off x="1966080" y="1075680"/>
            <a:ext cx="8228100" cy="49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indent="-336550">
              <a:spcBef>
                <a:spcPts val="2100"/>
              </a:spcBef>
              <a:buClr>
                <a:srgbClr val="404040"/>
              </a:buClr>
              <a:buSzPts val="1700"/>
              <a:buChar char="●"/>
            </a:pPr>
            <a:r>
              <a:rPr lang="en-GB" sz="1700" b="1">
                <a:solidFill>
                  <a:srgbClr val="404040"/>
                </a:solidFill>
              </a:rPr>
              <a:t>meta-license-tools + fossup + fossology</a:t>
            </a:r>
            <a:endParaRPr sz="1700" b="1">
              <a:solidFill>
                <a:srgbClr val="404040"/>
              </a:solidFill>
            </a:endParaRPr>
          </a:p>
          <a:p>
            <a:pPr marL="457200" indent="-336550">
              <a:buClr>
                <a:srgbClr val="404040"/>
              </a:buClr>
              <a:buSzPts val="1700"/>
              <a:buChar char="●"/>
            </a:pPr>
            <a:r>
              <a:rPr lang="en-GB" sz="1700" b="1">
                <a:solidFill>
                  <a:srgbClr val="404040"/>
                </a:solidFill>
              </a:rPr>
              <a:t>Patched archiver scans</a:t>
            </a:r>
            <a:endParaRPr sz="1700" b="1">
              <a:solidFill>
                <a:srgbClr val="404040"/>
              </a:solidFill>
            </a:endParaRPr>
          </a:p>
          <a:p>
            <a:pPr marL="457200" indent="-336550">
              <a:buClr>
                <a:srgbClr val="404040"/>
              </a:buClr>
              <a:buSzPts val="1700"/>
              <a:buChar char="●"/>
            </a:pPr>
            <a:r>
              <a:rPr lang="en-GB" sz="1700" b="1">
                <a:solidFill>
                  <a:srgbClr val="404040"/>
                </a:solidFill>
              </a:rPr>
              <a:t>SLOW!!! But finds issues</a:t>
            </a:r>
            <a:endParaRPr sz="1700" b="1">
              <a:solidFill>
                <a:srgbClr val="404040"/>
              </a:solidFill>
            </a:endParaRPr>
          </a:p>
          <a:p>
            <a:pPr marL="457200" indent="-336550">
              <a:buClr>
                <a:srgbClr val="404040"/>
              </a:buClr>
              <a:buSzPts val="1700"/>
              <a:buChar char="●"/>
            </a:pPr>
            <a:r>
              <a:rPr lang="en-GB" sz="1700" b="1">
                <a:solidFill>
                  <a:srgbClr val="404040"/>
                </a:solidFill>
              </a:rPr>
              <a:t>A lot of knowledge needed about what you’re actually distributing.</a:t>
            </a:r>
            <a:endParaRPr sz="1700" b="1">
              <a:solidFill>
                <a:srgbClr val="404040"/>
              </a:solidFill>
            </a:endParaRPr>
          </a:p>
          <a:p>
            <a:pPr marL="914400">
              <a:spcBef>
                <a:spcPts val="2100"/>
              </a:spcBef>
            </a:pPr>
            <a:r>
              <a:rPr lang="en-GB" sz="1700" b="1">
                <a:solidFill>
                  <a:srgbClr val="404040"/>
                </a:solidFill>
              </a:rPr>
              <a:t>USER_CLASSES += "license archiver"</a:t>
            </a:r>
            <a:br>
              <a:rPr lang="en-GB" sz="1700" b="1">
                <a:solidFill>
                  <a:srgbClr val="404040"/>
                </a:solidFill>
              </a:rPr>
            </a:br>
            <a:r>
              <a:rPr lang="en-GB" sz="1700" b="1">
                <a:solidFill>
                  <a:srgbClr val="404040"/>
                </a:solidFill>
              </a:rPr>
              <a:t>COPYLEFT_LICENSE_INCLUDE = "GPL* AGPL* LGPL* MPL*"</a:t>
            </a:r>
            <a:br>
              <a:rPr lang="en-GB" sz="1700" b="1">
                <a:solidFill>
                  <a:srgbClr val="404040"/>
                </a:solidFill>
              </a:rPr>
            </a:br>
            <a:r>
              <a:rPr lang="en-GB" sz="1700" b="1">
                <a:solidFill>
                  <a:srgbClr val="404040"/>
                </a:solidFill>
              </a:rPr>
              <a:t>COPYLEFT_LICENSE_EXCLUDE = "CLOSED Proprietary"</a:t>
            </a:r>
            <a:br>
              <a:rPr lang="en-GB" sz="1700" b="1">
                <a:solidFill>
                  <a:srgbClr val="404040"/>
                </a:solidFill>
              </a:rPr>
            </a:br>
            <a:r>
              <a:rPr lang="en-GB" sz="1700" b="1">
                <a:solidFill>
                  <a:srgbClr val="404040"/>
                </a:solidFill>
              </a:rPr>
              <a:t>ARCHIVER_MODE[src] = "patched"</a:t>
            </a:r>
            <a:br>
              <a:rPr lang="en-GB" sz="1700" b="1">
                <a:solidFill>
                  <a:srgbClr val="404040"/>
                </a:solidFill>
              </a:rPr>
            </a:br>
            <a:r>
              <a:rPr lang="en-GB" sz="1700" b="1">
                <a:solidFill>
                  <a:srgbClr val="404040"/>
                </a:solidFill>
              </a:rPr>
              <a:t>ARCHIVER_MODE[diff] = "0"</a:t>
            </a:r>
            <a:br>
              <a:rPr lang="en-GB" sz="1700" b="1">
                <a:solidFill>
                  <a:srgbClr val="404040"/>
                </a:solidFill>
              </a:rPr>
            </a:br>
            <a:r>
              <a:rPr lang="en-GB" sz="1700" b="1">
                <a:solidFill>
                  <a:srgbClr val="404040"/>
                </a:solidFill>
              </a:rPr>
              <a:t>ARCHIVER_MODE[dumpdata] = "0"</a:t>
            </a:r>
            <a:br>
              <a:rPr lang="en-GB" sz="1700" b="1">
                <a:solidFill>
                  <a:srgbClr val="404040"/>
                </a:solidFill>
              </a:rPr>
            </a:br>
            <a:r>
              <a:rPr lang="en-GB" sz="1700" b="1">
                <a:solidFill>
                  <a:srgbClr val="404040"/>
                </a:solidFill>
              </a:rPr>
              <a:t>ARCHIVER_MODE[recipe] = "1"</a:t>
            </a:r>
            <a:br>
              <a:rPr lang="en-GB" sz="1700" b="1">
                <a:solidFill>
                  <a:srgbClr val="404040"/>
                </a:solidFill>
              </a:rPr>
            </a:br>
            <a:r>
              <a:rPr lang="en-GB" sz="1700" b="1">
                <a:solidFill>
                  <a:srgbClr val="404040"/>
                </a:solidFill>
              </a:rPr>
              <a:t>COPYLEFT_RECIPE_TYPES = "target"</a:t>
            </a:r>
            <a:br>
              <a:rPr lang="en-GB" sz="1700" b="1">
                <a:solidFill>
                  <a:srgbClr val="404040"/>
                </a:solidFill>
              </a:rPr>
            </a:br>
            <a:r>
              <a:rPr lang="en-GB" sz="1700" b="1">
                <a:solidFill>
                  <a:srgbClr val="404040"/>
                </a:solidFill>
              </a:rPr>
              <a:t>INHERIT += "fossology”</a:t>
            </a:r>
            <a:br>
              <a:rPr lang="en-GB" sz="1700" b="1">
                <a:solidFill>
                  <a:srgbClr val="404040"/>
                </a:solidFill>
              </a:rPr>
            </a:br>
            <a:r>
              <a:rPr lang="en-GB" sz="1700" b="1">
                <a:solidFill>
                  <a:srgbClr val="404040"/>
                </a:solidFill>
              </a:rPr>
              <a:t>VM_SPRINT_NUMBER = "054"</a:t>
            </a:r>
            <a:endParaRPr sz="1700" b="1">
              <a:solidFill>
                <a:srgbClr val="404040"/>
              </a:solidFill>
            </a:endParaRPr>
          </a:p>
          <a:p>
            <a:pPr marL="914400">
              <a:spcBef>
                <a:spcPts val="2100"/>
              </a:spcBef>
            </a:pPr>
            <a:endParaRPr sz="1700" b="1">
              <a:solidFill>
                <a:srgbClr val="404040"/>
              </a:solidFill>
            </a:endParaRPr>
          </a:p>
          <a:p>
            <a:pPr marL="914400">
              <a:spcBef>
                <a:spcPts val="2100"/>
              </a:spcBef>
            </a:pPr>
            <a:endParaRPr sz="1700" b="1">
              <a:solidFill>
                <a:srgbClr val="404040"/>
              </a:solidFill>
            </a:endParaRPr>
          </a:p>
        </p:txBody>
      </p:sp>
      <p:sp>
        <p:nvSpPr>
          <p:cNvPr id="330" name="Google Shape;330;p67"/>
          <p:cNvSpPr txBox="1"/>
          <p:nvPr/>
        </p:nvSpPr>
        <p:spPr>
          <a:xfrm>
            <a:off x="7969550" y="5685375"/>
            <a:ext cx="2447100" cy="4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5224777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68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</a:rPr>
              <a:t>Trust but verify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68"/>
          <p:cNvSpPr/>
          <p:nvPr/>
        </p:nvSpPr>
        <p:spPr>
          <a:xfrm>
            <a:off x="1966080" y="1075680"/>
            <a:ext cx="8228100" cy="49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914400">
              <a:spcBef>
                <a:spcPts val="2100"/>
              </a:spcBef>
            </a:pPr>
            <a:r>
              <a:rPr lang="en-GB" sz="2900" b="1">
                <a:solidFill>
                  <a:srgbClr val="404040"/>
                </a:solidFill>
              </a:rPr>
              <a:t>Lets do a FOSSOLOGY CLEARANCE!</a:t>
            </a:r>
            <a:endParaRPr sz="2900" b="1">
              <a:solidFill>
                <a:srgbClr val="404040"/>
              </a:solidFill>
            </a:endParaRPr>
          </a:p>
        </p:txBody>
      </p:sp>
      <p:sp>
        <p:nvSpPr>
          <p:cNvPr id="337" name="Google Shape;337;p68"/>
          <p:cNvSpPr txBox="1"/>
          <p:nvPr/>
        </p:nvSpPr>
        <p:spPr>
          <a:xfrm>
            <a:off x="7969550" y="5685375"/>
            <a:ext cx="2447100" cy="4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743869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2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Contact details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42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For any follow up questions or enquiries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201940">
              <a:spcBef>
                <a:spcPts val="2100"/>
              </a:spcBef>
              <a:buClr>
                <a:srgbClr val="0098DB"/>
              </a:buClr>
              <a:buSzPts val="2200"/>
            </a:pP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Beth Flanagan, Togán Labs Ltd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6000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pidge@toganlabs.com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153134">
              <a:spcBef>
                <a:spcPts val="2100"/>
              </a:spcBef>
              <a:buClr>
                <a:srgbClr val="000000"/>
              </a:buClr>
              <a:buSzPts val="990"/>
            </a:pP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Paul Barker, Beta Five Ltd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6000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paul@betafive.co.uk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051133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3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Overview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43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Mirror creation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Providing license manifests &amp; text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Providing recipes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309289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4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How downloads work in bitbake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44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Sources are fetched into the downloads directory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Git sources are cloned into bare local repositories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Other version control systems are handled similarly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For each successful fetch a ‘.done’ file is created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263534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5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Why create a mirror?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45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Best approach for open source distros &amp; BSPs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Makes life easy for downstream Yocto users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Saves you from disappearing sources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947703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6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Generating mirror tarballs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46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Bitbake supports mirrorring git sources as a tarball of the bare repository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Again, works similarly for other version control systems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2100"/>
              </a:spcBef>
            </a:pP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We can create these tarballs automatically during fetch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Set the following variable in local.conf or your distro conf file: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64000" lvl="3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BB_GENERATE_MIRROR_TARBALLS = "1"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428451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7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Ensuring downloads is populated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47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Need to be careful here, sources may not be re-downloaded if a recipe is built from sstate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This applies even if downloads is empty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Must explicitly run the fetch task for all recipes in our image, SDK or other targets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Thankfully this can be done via the following methods: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2.5 “sumo” or later:		</a:t>
            </a:r>
            <a:r>
              <a:rPr lang="en-GB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bitbake &lt;target&gt; --runall=fetch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2000" lvl="1" indent="-215279">
              <a:spcBef>
                <a:spcPts val="2100"/>
              </a:spcBef>
              <a:buClr>
                <a:srgbClr val="000000"/>
              </a:buClr>
              <a:buSzPts val="990"/>
              <a:buFont typeface="Noto Sans Symbols"/>
              <a:buChar char="●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2.4 “rocko” or earlier:	</a:t>
            </a:r>
            <a:r>
              <a:rPr lang="en-GB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bitbake &lt;target&gt; -c fetchall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82367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8"/>
          <p:cNvSpPr/>
          <p:nvPr/>
        </p:nvSpPr>
        <p:spPr>
          <a:xfrm>
            <a:off x="1977960" y="408600"/>
            <a:ext cx="82260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38"/>
              </a:lnSpc>
            </a:pPr>
            <a:r>
              <a:rPr lang="en-GB" sz="2600" b="1">
                <a:solidFill>
                  <a:srgbClr val="0098DB"/>
                </a:solidFill>
                <a:latin typeface="Arial"/>
                <a:ea typeface="Arial"/>
                <a:cs typeface="Arial"/>
                <a:sym typeface="Arial"/>
              </a:rPr>
              <a:t>Collecting mirror files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48"/>
          <p:cNvSpPr/>
          <p:nvPr/>
        </p:nvSpPr>
        <p:spPr>
          <a:xfrm>
            <a:off x="1966080" y="1075680"/>
            <a:ext cx="8228160" cy="492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3080" indent="-341640"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We don’t need the ‘.done’ files in our mirror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We also don’t need the uncompressed bare git repositories and similar directories for other version control systems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We use the following magic:</a:t>
            </a:r>
            <a:br>
              <a:rPr lang="en-GB">
                <a:latin typeface="Arial"/>
                <a:ea typeface="Arial"/>
                <a:cs typeface="Arial"/>
                <a:sym typeface="Arial"/>
              </a:rPr>
            </a:b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GB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mkdir -p mirror</a:t>
            </a:r>
            <a:br>
              <a:rPr lang="en-GB">
                <a:latin typeface="Arial"/>
                <a:ea typeface="Arial"/>
                <a:cs typeface="Arial"/>
                <a:sym typeface="Arial"/>
              </a:rPr>
            </a:br>
            <a:r>
              <a:rPr lang="en-GB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for f in `find downloads -maxdepth 1 -type f -not -name *.done`; do ln -f $f mirror/`basename $f`; done</a:t>
            </a:r>
            <a:br>
              <a:rPr lang="en-GB">
                <a:latin typeface="Arial"/>
                <a:ea typeface="Arial"/>
                <a:cs typeface="Arial"/>
                <a:sym typeface="Arial"/>
              </a:rPr>
            </a:b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3080" indent="-341640">
              <a:spcBef>
                <a:spcPts val="2100"/>
              </a:spcBef>
              <a:buClr>
                <a:srgbClr val="0098DB"/>
              </a:buClr>
              <a:buSzPts val="2200"/>
              <a:buFont typeface="Arial"/>
              <a:buChar char="•"/>
            </a:pPr>
            <a:r>
              <a:rPr lang="en-GB" sz="2200" b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These hard links save space but are easy to copy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594137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1711</Words>
  <Application>Microsoft Office PowerPoint</Application>
  <PresentationFormat>Widescreen</PresentationFormat>
  <Paragraphs>164</Paragraphs>
  <Slides>29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Noto Sans Symbols</vt:lpstr>
      <vt:lpstr>Office Theme</vt:lpstr>
      <vt:lpstr>Activity Six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Six</dc:title>
  <dc:creator>Paul Barker</dc:creator>
  <cp:lastModifiedBy>Paul Barker</cp:lastModifiedBy>
  <cp:revision>1</cp:revision>
  <dcterms:created xsi:type="dcterms:W3CDTF">2023-02-04T13:22:26Z</dcterms:created>
  <dcterms:modified xsi:type="dcterms:W3CDTF">2023-02-04T13:23:06Z</dcterms:modified>
</cp:coreProperties>
</file>